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76" r:id="rId3"/>
    <p:sldId id="271" r:id="rId4"/>
    <p:sldId id="257" r:id="rId5"/>
    <p:sldId id="258" r:id="rId6"/>
    <p:sldId id="260" r:id="rId7"/>
    <p:sldId id="262" r:id="rId8"/>
    <p:sldId id="263" r:id="rId9"/>
    <p:sldId id="265" r:id="rId10"/>
    <p:sldId id="261" r:id="rId11"/>
    <p:sldId id="264" r:id="rId12"/>
    <p:sldId id="266" r:id="rId13"/>
    <p:sldId id="267" r:id="rId14"/>
    <p:sldId id="268" r:id="rId15"/>
    <p:sldId id="269" r:id="rId16"/>
    <p:sldId id="270" r:id="rId17"/>
    <p:sldId id="272" r:id="rId18"/>
    <p:sldId id="27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268" autoAdjust="0"/>
    <p:restoredTop sz="98513" autoAdjust="0"/>
  </p:normalViewPr>
  <p:slideViewPr>
    <p:cSldViewPr snapToGrid="0" snapToObjects="1">
      <p:cViewPr>
        <p:scale>
          <a:sx n="63" d="100"/>
          <a:sy n="63" d="100"/>
        </p:scale>
        <p:origin x="-1144" y="-4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975B59-90D5-7943-A463-582E5F030A38}" type="datetimeFigureOut">
              <a:rPr lang="en-US" smtClean="0"/>
              <a:pPr/>
              <a:t>11/11/15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C2D7A5-D8E6-5A49-973B-04A03A0241B6}" type="slidenum">
              <a:rPr lang="en-US" smtClean="0"/>
              <a:pPr/>
              <a:t>‹#›</a:t>
            </a:fld>
            <a:endParaRPr lang="en-US"/>
          </a:p>
        </p:txBody>
      </p:sp>
    </p:spTree>
    <p:extLst>
      <p:ext uri="{BB962C8B-B14F-4D97-AF65-F5344CB8AC3E}">
        <p14:creationId xmlns:p14="http://schemas.microsoft.com/office/powerpoint/2010/main" val="9586317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C2D7A5-D8E6-5A49-973B-04A03A0241B6}" type="slidenum">
              <a:rPr lang="en-US" smtClean="0"/>
              <a:pPr/>
              <a:t>1</a:t>
            </a:fld>
            <a:endParaRPr lang="en-US"/>
          </a:p>
        </p:txBody>
      </p:sp>
    </p:spTree>
    <p:extLst>
      <p:ext uri="{BB962C8B-B14F-4D97-AF65-F5344CB8AC3E}">
        <p14:creationId xmlns:p14="http://schemas.microsoft.com/office/powerpoint/2010/main" val="260310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Casper the Clown</a:t>
            </a:r>
            <a:endParaRPr lang="en-US" dirty="0"/>
          </a:p>
        </p:txBody>
      </p:sp>
      <p:sp>
        <p:nvSpPr>
          <p:cNvPr id="4" name="Slide Number Placeholder 3"/>
          <p:cNvSpPr>
            <a:spLocks noGrp="1"/>
          </p:cNvSpPr>
          <p:nvPr>
            <p:ph type="sldNum" sz="quarter" idx="10"/>
          </p:nvPr>
        </p:nvSpPr>
        <p:spPr/>
        <p:txBody>
          <a:bodyPr/>
          <a:lstStyle/>
          <a:p>
            <a:fld id="{FDC2D7A5-D8E6-5A49-973B-04A03A0241B6}"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Barrel Racing</a:t>
            </a:r>
            <a:endParaRPr lang="en-US" dirty="0"/>
          </a:p>
        </p:txBody>
      </p:sp>
      <p:sp>
        <p:nvSpPr>
          <p:cNvPr id="4" name="Slide Number Placeholder 3"/>
          <p:cNvSpPr>
            <a:spLocks noGrp="1"/>
          </p:cNvSpPr>
          <p:nvPr>
            <p:ph type="sldNum" sz="quarter" idx="10"/>
          </p:nvPr>
        </p:nvSpPr>
        <p:spPr/>
        <p:txBody>
          <a:bodyPr/>
          <a:lstStyle/>
          <a:p>
            <a:fld id="{FDC2D7A5-D8E6-5A49-973B-04A03A0241B6}"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Calf Roping</a:t>
            </a:r>
            <a:endParaRPr lang="en-US" dirty="0"/>
          </a:p>
        </p:txBody>
      </p:sp>
      <p:sp>
        <p:nvSpPr>
          <p:cNvPr id="4" name="Slide Number Placeholder 3"/>
          <p:cNvSpPr>
            <a:spLocks noGrp="1"/>
          </p:cNvSpPr>
          <p:nvPr>
            <p:ph type="sldNum" sz="quarter" idx="10"/>
          </p:nvPr>
        </p:nvSpPr>
        <p:spPr/>
        <p:txBody>
          <a:bodyPr/>
          <a:lstStyle/>
          <a:p>
            <a:fld id="{FDC2D7A5-D8E6-5A49-973B-04A03A0241B6}"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Steer Wrestling</a:t>
            </a:r>
            <a:r>
              <a:rPr lang="en-US" baseline="0" dirty="0" smtClean="0"/>
              <a:t> – Bull </a:t>
            </a:r>
            <a:r>
              <a:rPr lang="en-US" baseline="0" dirty="0" err="1" smtClean="0"/>
              <a:t>Doggin</a:t>
            </a:r>
            <a:endParaRPr lang="en-US" dirty="0"/>
          </a:p>
        </p:txBody>
      </p:sp>
      <p:sp>
        <p:nvSpPr>
          <p:cNvPr id="4" name="Slide Number Placeholder 3"/>
          <p:cNvSpPr>
            <a:spLocks noGrp="1"/>
          </p:cNvSpPr>
          <p:nvPr>
            <p:ph type="sldNum" sz="quarter" idx="10"/>
          </p:nvPr>
        </p:nvSpPr>
        <p:spPr/>
        <p:txBody>
          <a:bodyPr/>
          <a:lstStyle/>
          <a:p>
            <a:fld id="{FDC2D7A5-D8E6-5A49-973B-04A03A0241B6}"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Saddle Bronc</a:t>
            </a:r>
            <a:endParaRPr lang="en-US" dirty="0"/>
          </a:p>
        </p:txBody>
      </p:sp>
      <p:sp>
        <p:nvSpPr>
          <p:cNvPr id="4" name="Slide Number Placeholder 3"/>
          <p:cNvSpPr>
            <a:spLocks noGrp="1"/>
          </p:cNvSpPr>
          <p:nvPr>
            <p:ph type="sldNum" sz="quarter" idx="10"/>
          </p:nvPr>
        </p:nvSpPr>
        <p:spPr/>
        <p:txBody>
          <a:bodyPr/>
          <a:lstStyle/>
          <a:p>
            <a:fld id="{FDC2D7A5-D8E6-5A49-973B-04A03A0241B6}"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Roping</a:t>
            </a:r>
            <a:endParaRPr lang="en-US" dirty="0"/>
          </a:p>
        </p:txBody>
      </p:sp>
      <p:sp>
        <p:nvSpPr>
          <p:cNvPr id="4" name="Slide Number Placeholder 3"/>
          <p:cNvSpPr>
            <a:spLocks noGrp="1"/>
          </p:cNvSpPr>
          <p:nvPr>
            <p:ph type="sldNum" sz="quarter" idx="10"/>
          </p:nvPr>
        </p:nvSpPr>
        <p:spPr/>
        <p:txBody>
          <a:bodyPr/>
          <a:lstStyle/>
          <a:p>
            <a:fld id="{FDC2D7A5-D8E6-5A49-973B-04A03A0241B6}"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Bareback Bronc</a:t>
            </a:r>
            <a:endParaRPr lang="en-US" dirty="0"/>
          </a:p>
        </p:txBody>
      </p:sp>
      <p:sp>
        <p:nvSpPr>
          <p:cNvPr id="4" name="Slide Number Placeholder 3"/>
          <p:cNvSpPr>
            <a:spLocks noGrp="1"/>
          </p:cNvSpPr>
          <p:nvPr>
            <p:ph type="sldNum" sz="quarter" idx="10"/>
          </p:nvPr>
        </p:nvSpPr>
        <p:spPr/>
        <p:txBody>
          <a:bodyPr/>
          <a:lstStyle/>
          <a:p>
            <a:fld id="{FDC2D7A5-D8E6-5A49-973B-04A03A0241B6}"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06C92D-F3C6-E04C-9F3A-39E0A94AB2B1}" type="datetimeFigureOut">
              <a:rPr lang="en-US" smtClean="0"/>
              <a:pPr/>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98416-9BF5-EB46-8C03-71E37347A90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06C92D-F3C6-E04C-9F3A-39E0A94AB2B1}" type="datetimeFigureOut">
              <a:rPr lang="en-US" smtClean="0"/>
              <a:pPr/>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98416-9BF5-EB46-8C03-71E37347A90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06C92D-F3C6-E04C-9F3A-39E0A94AB2B1}" type="datetimeFigureOut">
              <a:rPr lang="en-US" smtClean="0"/>
              <a:pPr/>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98416-9BF5-EB46-8C03-71E37347A90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06C92D-F3C6-E04C-9F3A-39E0A94AB2B1}" type="datetimeFigureOut">
              <a:rPr lang="en-US" smtClean="0"/>
              <a:pPr/>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98416-9BF5-EB46-8C03-71E37347A90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06C92D-F3C6-E04C-9F3A-39E0A94AB2B1}" type="datetimeFigureOut">
              <a:rPr lang="en-US" smtClean="0"/>
              <a:pPr/>
              <a:t>11/11/15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898416-9BF5-EB46-8C03-71E37347A90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06C92D-F3C6-E04C-9F3A-39E0A94AB2B1}" type="datetimeFigureOut">
              <a:rPr lang="en-US" smtClean="0"/>
              <a:pPr/>
              <a:t>11/11/15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98416-9BF5-EB46-8C03-71E37347A90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06C92D-F3C6-E04C-9F3A-39E0A94AB2B1}" type="datetimeFigureOut">
              <a:rPr lang="en-US" smtClean="0"/>
              <a:pPr/>
              <a:t>11/11/15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898416-9BF5-EB46-8C03-71E37347A90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06C92D-F3C6-E04C-9F3A-39E0A94AB2B1}" type="datetimeFigureOut">
              <a:rPr lang="en-US" smtClean="0"/>
              <a:pPr/>
              <a:t>11/11/15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898416-9BF5-EB46-8C03-71E37347A90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6C92D-F3C6-E04C-9F3A-39E0A94AB2B1}" type="datetimeFigureOut">
              <a:rPr lang="en-US" smtClean="0"/>
              <a:pPr/>
              <a:t>11/11/15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898416-9BF5-EB46-8C03-71E37347A90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06C92D-F3C6-E04C-9F3A-39E0A94AB2B1}" type="datetimeFigureOut">
              <a:rPr lang="en-US" smtClean="0"/>
              <a:pPr/>
              <a:t>11/11/15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98416-9BF5-EB46-8C03-71E37347A90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06C92D-F3C6-E04C-9F3A-39E0A94AB2B1}" type="datetimeFigureOut">
              <a:rPr lang="en-US" smtClean="0"/>
              <a:pPr/>
              <a:t>11/11/15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898416-9BF5-EB46-8C03-71E37347A90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6C92D-F3C6-E04C-9F3A-39E0A94AB2B1}" type="datetimeFigureOut">
              <a:rPr lang="en-US" smtClean="0"/>
              <a:pPr/>
              <a:t>11/11/15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98416-9BF5-EB46-8C03-71E37347A90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www.homesteadrodeo.com" TargetMode="External"/><Relationship Id="rId4" Type="http://schemas.openxmlformats.org/officeDocument/2006/relationships/hyperlink" Target="http://www.HomesteadRodeo.com" TargetMode="External"/><Relationship Id="rId5" Type="http://schemas.openxmlformats.org/officeDocument/2006/relationships/hyperlink" Target="mailto:SouthernInstructionalSolutions@aol.com" TargetMode="External"/><Relationship Id="rId1" Type="http://schemas.openxmlformats.org/officeDocument/2006/relationships/slideLayout" Target="../slideLayouts/slideLayout6.xml"/><Relationship Id="rId2" Type="http://schemas.openxmlformats.org/officeDocument/2006/relationships/hyperlink" Target="http://www.SouthernInstructionalSolutions.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mailto:SouthernInstructionalSolutions@aol.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3063"/>
          <a:stretch/>
        </p:blipFill>
        <p:spPr>
          <a:xfrm rot="5400000">
            <a:off x="1578869" y="-1558717"/>
            <a:ext cx="5986261" cy="9143998"/>
          </a:xfrm>
          <a:prstGeom prst="rect">
            <a:avLst/>
          </a:prstGeom>
        </p:spPr>
      </p:pic>
      <p:sp>
        <p:nvSpPr>
          <p:cNvPr id="2" name="Title 1"/>
          <p:cNvSpPr>
            <a:spLocks noGrp="1"/>
          </p:cNvSpPr>
          <p:nvPr>
            <p:ph type="ctrTitle"/>
          </p:nvPr>
        </p:nvSpPr>
        <p:spPr>
          <a:xfrm>
            <a:off x="1411033" y="20151"/>
            <a:ext cx="6551227" cy="967477"/>
          </a:xfrm>
        </p:spPr>
        <p:txBody>
          <a:bodyPr>
            <a:normAutofit fontScale="90000"/>
          </a:bodyPr>
          <a:lstStyle/>
          <a:p>
            <a:r>
              <a:rPr lang="en-US" sz="8000" dirty="0" smtClean="0">
                <a:latin typeface="Bernard MT Condensed"/>
                <a:cs typeface="Bernard MT Condensed"/>
              </a:rPr>
              <a:t>LET’S RODEO!</a:t>
            </a:r>
            <a:endParaRPr lang="en-US" sz="6600" dirty="0">
              <a:latin typeface="Bernard MT Condensed"/>
              <a:cs typeface="Bernard MT Condensed"/>
            </a:endParaRPr>
          </a:p>
        </p:txBody>
      </p:sp>
      <p:sp>
        <p:nvSpPr>
          <p:cNvPr id="3" name="Subtitle 2"/>
          <p:cNvSpPr>
            <a:spLocks noGrp="1"/>
          </p:cNvSpPr>
          <p:nvPr>
            <p:ph type="subTitle" idx="1"/>
          </p:nvPr>
        </p:nvSpPr>
        <p:spPr>
          <a:xfrm>
            <a:off x="758513" y="4615672"/>
            <a:ext cx="7902602" cy="2136511"/>
          </a:xfrm>
        </p:spPr>
        <p:txBody>
          <a:bodyPr>
            <a:normAutofit fontScale="85000" lnSpcReduction="20000"/>
          </a:bodyPr>
          <a:lstStyle/>
          <a:p>
            <a:r>
              <a:rPr lang="en-US" dirty="0">
                <a:solidFill>
                  <a:schemeClr val="tx1"/>
                </a:solidFill>
                <a:latin typeface="Century Gothic"/>
                <a:cs typeface="Century Gothic"/>
              </a:rPr>
              <a:t>Written and Illustrated by </a:t>
            </a:r>
            <a:br>
              <a:rPr lang="en-US" dirty="0">
                <a:solidFill>
                  <a:schemeClr val="tx1"/>
                </a:solidFill>
                <a:latin typeface="Century Gothic"/>
                <a:cs typeface="Century Gothic"/>
              </a:rPr>
            </a:br>
            <a:r>
              <a:rPr lang="en-US" b="1" i="1" dirty="0">
                <a:solidFill>
                  <a:schemeClr val="tx1"/>
                </a:solidFill>
                <a:latin typeface="Century Gothic"/>
                <a:cs typeface="Century Gothic"/>
              </a:rPr>
              <a:t>Taylor Day Pearce</a:t>
            </a:r>
            <a:br>
              <a:rPr lang="en-US" b="1" i="1" dirty="0">
                <a:solidFill>
                  <a:schemeClr val="tx1"/>
                </a:solidFill>
                <a:latin typeface="Century Gothic"/>
                <a:cs typeface="Century Gothic"/>
              </a:rPr>
            </a:br>
            <a:endParaRPr lang="en-US" b="1" i="1" dirty="0" smtClean="0">
              <a:solidFill>
                <a:schemeClr val="tx1"/>
              </a:solidFill>
              <a:latin typeface="Century Gothic"/>
              <a:cs typeface="Century Gothic"/>
            </a:endParaRPr>
          </a:p>
          <a:p>
            <a:r>
              <a:rPr lang="en-US" sz="2200" dirty="0" smtClean="0">
                <a:solidFill>
                  <a:srgbClr val="000000"/>
                </a:solidFill>
                <a:latin typeface="Century Gothic"/>
                <a:cs typeface="Century Gothic"/>
              </a:rPr>
              <a:t>Published by </a:t>
            </a:r>
            <a:r>
              <a:rPr lang="en-US" sz="2200" i="1" dirty="0" smtClean="0">
                <a:solidFill>
                  <a:srgbClr val="000000"/>
                </a:solidFill>
                <a:latin typeface="Century Gothic"/>
                <a:cs typeface="Century Gothic"/>
              </a:rPr>
              <a:t>Southern Instructional Solutions</a:t>
            </a:r>
            <a:r>
              <a:rPr lang="en-US" sz="2200" dirty="0" smtClean="0">
                <a:solidFill>
                  <a:srgbClr val="000000"/>
                </a:solidFill>
                <a:latin typeface="Century Gothic"/>
                <a:cs typeface="Century Gothic"/>
              </a:rPr>
              <a:t>, 2015</a:t>
            </a:r>
          </a:p>
          <a:p>
            <a:r>
              <a:rPr lang="en-US" sz="2200" dirty="0">
                <a:solidFill>
                  <a:srgbClr val="000000"/>
                </a:solidFill>
                <a:latin typeface="Century Gothic"/>
                <a:cs typeface="Century Gothic"/>
              </a:rPr>
              <a:t>f</a:t>
            </a:r>
            <a:r>
              <a:rPr lang="en-US" sz="2200" dirty="0" smtClean="0">
                <a:solidFill>
                  <a:srgbClr val="000000"/>
                </a:solidFill>
                <a:latin typeface="Century Gothic"/>
                <a:cs typeface="Century Gothic"/>
              </a:rPr>
              <a:t>or the Homestead Rodeo Association’s </a:t>
            </a:r>
          </a:p>
          <a:p>
            <a:r>
              <a:rPr lang="en-US" sz="2200" i="1" dirty="0" smtClean="0">
                <a:solidFill>
                  <a:srgbClr val="000000"/>
                </a:solidFill>
                <a:latin typeface="Century Gothic"/>
                <a:cs typeface="Century Gothic"/>
              </a:rPr>
              <a:t>Books &amp; Broncs Literacy Project</a:t>
            </a:r>
            <a:endParaRPr lang="en-US" sz="2200" dirty="0" smtClean="0">
              <a:solidFill>
                <a:srgbClr val="000000"/>
              </a:solidFill>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nam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319" y="2640406"/>
            <a:ext cx="3958762" cy="4237750"/>
          </a:xfrm>
          <a:prstGeom prst="rect">
            <a:avLst/>
          </a:prstGeom>
        </p:spPr>
      </p:pic>
      <p:pic>
        <p:nvPicPr>
          <p:cNvPr id="6" name="Picture 5" descr="filename-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20250"/>
            <a:ext cx="5579437" cy="4237750"/>
          </a:xfrm>
          <a:prstGeom prst="rect">
            <a:avLst/>
          </a:prstGeom>
        </p:spPr>
      </p:pic>
      <p:sp>
        <p:nvSpPr>
          <p:cNvPr id="2" name="Title 1"/>
          <p:cNvSpPr>
            <a:spLocks noGrp="1"/>
          </p:cNvSpPr>
          <p:nvPr>
            <p:ph type="title"/>
          </p:nvPr>
        </p:nvSpPr>
        <p:spPr>
          <a:xfrm>
            <a:off x="1950707" y="692435"/>
            <a:ext cx="6676753" cy="1907659"/>
          </a:xfrm>
        </p:spPr>
        <p:txBody>
          <a:bodyPr>
            <a:noAutofit/>
          </a:bodyPr>
          <a:lstStyle/>
          <a:p>
            <a:pPr algn="l"/>
            <a:r>
              <a:rPr lang="en-US" sz="2000" b="1" dirty="0" smtClean="0">
                <a:latin typeface="Century Gothic"/>
                <a:cs typeface="Century Gothic"/>
              </a:rPr>
              <a:t>When the header nods, the chute is open,</a:t>
            </a:r>
            <a:br>
              <a:rPr lang="en-US" sz="2000" b="1" dirty="0" smtClean="0">
                <a:latin typeface="Century Gothic"/>
                <a:cs typeface="Century Gothic"/>
              </a:rPr>
            </a:br>
            <a:r>
              <a:rPr lang="en-US" sz="2000" b="1" dirty="0" smtClean="0">
                <a:latin typeface="Century Gothic"/>
                <a:cs typeface="Century Gothic"/>
              </a:rPr>
              <a:t>Out the steer runs with the header roping.</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The team swings their ropes round-and-round</a:t>
            </a:r>
            <a:br>
              <a:rPr lang="en-US" sz="2000" b="1" dirty="0" smtClean="0">
                <a:latin typeface="Century Gothic"/>
                <a:cs typeface="Century Gothic"/>
              </a:rPr>
            </a:br>
            <a:r>
              <a:rPr lang="en-US" sz="2000" b="1" dirty="0" smtClean="0">
                <a:latin typeface="Century Gothic"/>
                <a:cs typeface="Century Gothic"/>
              </a:rPr>
              <a:t>The steer is caught and no one makes a sound.</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It’s time for the heeler to take his ring</a:t>
            </a:r>
            <a:br>
              <a:rPr lang="en-US" sz="2000" b="1" dirty="0" smtClean="0">
                <a:latin typeface="Century Gothic"/>
                <a:cs typeface="Century Gothic"/>
              </a:rPr>
            </a:br>
            <a:r>
              <a:rPr lang="en-US" sz="2000" b="1" dirty="0" smtClean="0">
                <a:latin typeface="Century Gothic"/>
                <a:cs typeface="Century Gothic"/>
              </a:rPr>
              <a:t>Hooking those hooves, pull tight that swing!</a:t>
            </a:r>
            <a:endParaRPr lang="en-US" sz="2000" b="1" dirty="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nam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52471" cy="6858000"/>
          </a:xfrm>
          <a:prstGeom prst="rect">
            <a:avLst/>
          </a:prstGeom>
        </p:spPr>
      </p:pic>
      <p:sp>
        <p:nvSpPr>
          <p:cNvPr id="2" name="Title 1"/>
          <p:cNvSpPr>
            <a:spLocks noGrp="1"/>
          </p:cNvSpPr>
          <p:nvPr>
            <p:ph type="title"/>
          </p:nvPr>
        </p:nvSpPr>
        <p:spPr>
          <a:xfrm>
            <a:off x="2983329" y="282181"/>
            <a:ext cx="6217207" cy="2378380"/>
          </a:xfrm>
        </p:spPr>
        <p:txBody>
          <a:bodyPr>
            <a:normAutofit fontScale="90000"/>
          </a:bodyPr>
          <a:lstStyle/>
          <a:p>
            <a:pPr algn="l"/>
            <a:r>
              <a:rPr lang="en-US" sz="2000" b="1" dirty="0" smtClean="0">
                <a:latin typeface="Century Gothic"/>
                <a:cs typeface="Century Gothic"/>
              </a:rPr>
              <a:t>Just like any other event </a:t>
            </a:r>
            <a:br>
              <a:rPr lang="en-US" sz="2000" b="1" dirty="0" smtClean="0">
                <a:latin typeface="Century Gothic"/>
                <a:cs typeface="Century Gothic"/>
              </a:rPr>
            </a:br>
            <a:r>
              <a:rPr lang="en-US" sz="2000" b="1" dirty="0" smtClean="0">
                <a:latin typeface="Century Gothic"/>
                <a:cs typeface="Century Gothic"/>
              </a:rPr>
              <a:t>Bareback can be very intense!</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With no saddle, riders hold on tight,</a:t>
            </a:r>
            <a:br>
              <a:rPr lang="en-US" sz="2000" b="1" dirty="0" smtClean="0">
                <a:latin typeface="Century Gothic"/>
                <a:cs typeface="Century Gothic"/>
              </a:rPr>
            </a:br>
            <a:r>
              <a:rPr lang="en-US" sz="2000" b="1" dirty="0" smtClean="0">
                <a:latin typeface="Century Gothic"/>
                <a:cs typeface="Century Gothic"/>
              </a:rPr>
              <a:t>As they are in for a very big fight.</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Just like saddle broncs go round-and-round, </a:t>
            </a:r>
            <a:br>
              <a:rPr lang="en-US" sz="2000" b="1" dirty="0" smtClean="0">
                <a:latin typeface="Century Gothic"/>
                <a:cs typeface="Century Gothic"/>
              </a:rPr>
            </a:br>
            <a:r>
              <a:rPr lang="en-US" sz="2000" b="1" dirty="0" smtClean="0">
                <a:latin typeface="Century Gothic"/>
                <a:cs typeface="Century Gothic"/>
              </a:rPr>
              <a:t>The cowboy riding bareback, will soon hit the ground.</a:t>
            </a:r>
            <a:br>
              <a:rPr lang="en-US" sz="2000" b="1" dirty="0" smtClean="0">
                <a:latin typeface="Century Gothic"/>
                <a:cs typeface="Century Gothic"/>
              </a:rPr>
            </a:br>
            <a:r>
              <a:rPr lang="en-US" sz="2000" b="1" dirty="0" smtClean="0"/>
              <a:t> </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name-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9" y="0"/>
            <a:ext cx="6027128" cy="6857999"/>
          </a:xfrm>
          <a:prstGeom prst="rect">
            <a:avLst/>
          </a:prstGeom>
        </p:spPr>
      </p:pic>
      <p:sp>
        <p:nvSpPr>
          <p:cNvPr id="2" name="Title 1"/>
          <p:cNvSpPr>
            <a:spLocks noGrp="1"/>
          </p:cNvSpPr>
          <p:nvPr>
            <p:ph type="title"/>
          </p:nvPr>
        </p:nvSpPr>
        <p:spPr>
          <a:xfrm>
            <a:off x="3225219" y="282299"/>
            <a:ext cx="6241309" cy="2297640"/>
          </a:xfrm>
        </p:spPr>
        <p:txBody>
          <a:bodyPr>
            <a:normAutofit fontScale="90000"/>
          </a:bodyPr>
          <a:lstStyle/>
          <a:p>
            <a:pPr algn="l"/>
            <a:r>
              <a:rPr lang="en-US" sz="2000" b="1" dirty="0" smtClean="0">
                <a:latin typeface="Century Gothic"/>
                <a:cs typeface="Century Gothic"/>
              </a:rPr>
              <a:t>Before you know it, it’s the half time show</a:t>
            </a:r>
            <a:br>
              <a:rPr lang="en-US" sz="2000" b="1" dirty="0" smtClean="0">
                <a:latin typeface="Century Gothic"/>
                <a:cs typeface="Century Gothic"/>
              </a:rPr>
            </a:br>
            <a:r>
              <a:rPr lang="en-US" sz="2000" b="1" dirty="0" smtClean="0">
                <a:latin typeface="Century Gothic"/>
                <a:cs typeface="Century Gothic"/>
              </a:rPr>
              <a:t>When the drill team enters, with a glitter-and-a-glow.</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With the flags flyin</a:t>
            </a:r>
            <a:r>
              <a:rPr lang="en-US" sz="2000" b="1" dirty="0">
                <a:latin typeface="Century Gothic"/>
                <a:cs typeface="Century Gothic"/>
              </a:rPr>
              <a:t>g</a:t>
            </a:r>
            <a:r>
              <a:rPr lang="en-US" sz="2000" b="1" dirty="0" smtClean="0">
                <a:latin typeface="Century Gothic"/>
                <a:cs typeface="Century Gothic"/>
              </a:rPr>
              <a:t> high, and music in the air, </a:t>
            </a:r>
            <a:br>
              <a:rPr lang="en-US" sz="2000" b="1" dirty="0" smtClean="0">
                <a:latin typeface="Century Gothic"/>
                <a:cs typeface="Century Gothic"/>
              </a:rPr>
            </a:br>
            <a:r>
              <a:rPr lang="en-US" sz="2000" b="1" dirty="0" smtClean="0">
                <a:latin typeface="Century Gothic"/>
                <a:cs typeface="Century Gothic"/>
              </a:rPr>
              <a:t>The riders come in with a special flair.</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The patterns you see take great practice and skill</a:t>
            </a:r>
            <a:br>
              <a:rPr lang="en-US" sz="2000" b="1" dirty="0" smtClean="0">
                <a:latin typeface="Century Gothic"/>
                <a:cs typeface="Century Gothic"/>
              </a:rPr>
            </a:br>
            <a:r>
              <a:rPr lang="en-US" sz="2000" b="1" dirty="0" smtClean="0">
                <a:latin typeface="Century Gothic"/>
                <a:cs typeface="Century Gothic"/>
              </a:rPr>
              <a:t>You’ll be amazed by the horse and rider’s will.</a:t>
            </a:r>
            <a:endParaRPr lang="en-US" sz="2000" b="1" dirty="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name-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638" y="1431060"/>
            <a:ext cx="5886024" cy="5426940"/>
          </a:xfrm>
          <a:prstGeom prst="rect">
            <a:avLst/>
          </a:prstGeom>
        </p:spPr>
      </p:pic>
      <p:sp>
        <p:nvSpPr>
          <p:cNvPr id="2" name="Title 1"/>
          <p:cNvSpPr>
            <a:spLocks noGrp="1"/>
          </p:cNvSpPr>
          <p:nvPr>
            <p:ph type="title"/>
          </p:nvPr>
        </p:nvSpPr>
        <p:spPr>
          <a:xfrm>
            <a:off x="241890" y="314950"/>
            <a:ext cx="8229600" cy="2345611"/>
          </a:xfrm>
        </p:spPr>
        <p:txBody>
          <a:bodyPr>
            <a:normAutofit fontScale="90000"/>
          </a:bodyPr>
          <a:lstStyle/>
          <a:p>
            <a:pPr algn="l"/>
            <a:r>
              <a:rPr lang="en-US" sz="2000" b="1" dirty="0" smtClean="0">
                <a:latin typeface="Century Gothic"/>
                <a:cs typeface="Century Gothic"/>
              </a:rPr>
              <a:t>In-between these exciting events, during the half time show,</a:t>
            </a:r>
            <a:br>
              <a:rPr lang="en-US" sz="2000" b="1" dirty="0" smtClean="0">
                <a:latin typeface="Century Gothic"/>
                <a:cs typeface="Century Gothic"/>
              </a:rPr>
            </a:br>
            <a:r>
              <a:rPr lang="en-US" sz="2000" b="1" dirty="0" smtClean="0">
                <a:latin typeface="Century Gothic"/>
                <a:cs typeface="Century Gothic"/>
              </a:rPr>
              <a:t>The announcer introduces the queen of the rodeo.</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Along with the queen is her court, on which she leans,</a:t>
            </a:r>
            <a:br>
              <a:rPr lang="en-US" sz="2000" b="1" dirty="0" smtClean="0">
                <a:latin typeface="Century Gothic"/>
                <a:cs typeface="Century Gothic"/>
              </a:rPr>
            </a:br>
            <a:r>
              <a:rPr lang="en-US" sz="2000" b="1" dirty="0" smtClean="0">
                <a:latin typeface="Century Gothic"/>
                <a:cs typeface="Century Gothic"/>
              </a:rPr>
              <a:t>For a year of volunteering and work to be seen, </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Wearing crowns on hats and sparkly shirts,</a:t>
            </a:r>
            <a:br>
              <a:rPr lang="en-US" sz="2000" b="1" dirty="0" smtClean="0">
                <a:latin typeface="Century Gothic"/>
                <a:cs typeface="Century Gothic"/>
              </a:rPr>
            </a:br>
            <a:r>
              <a:rPr lang="en-US" sz="2000" b="1" dirty="0" smtClean="0">
                <a:latin typeface="Century Gothic"/>
                <a:cs typeface="Century Gothic"/>
              </a:rPr>
              <a:t>Down to belt buckle jeans and boots without dirt.</a:t>
            </a:r>
            <a:endParaRPr lang="en-US" sz="2000" b="1" dirty="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name-1-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2153" y="584517"/>
            <a:ext cx="5361927" cy="6273484"/>
          </a:xfrm>
          <a:prstGeom prst="rect">
            <a:avLst/>
          </a:prstGeom>
        </p:spPr>
      </p:pic>
      <p:sp>
        <p:nvSpPr>
          <p:cNvPr id="2" name="Title 1"/>
          <p:cNvSpPr>
            <a:spLocks noGrp="1"/>
          </p:cNvSpPr>
          <p:nvPr>
            <p:ph type="title"/>
          </p:nvPr>
        </p:nvSpPr>
        <p:spPr>
          <a:xfrm>
            <a:off x="201576" y="-2730"/>
            <a:ext cx="8229600" cy="3650924"/>
          </a:xfrm>
        </p:spPr>
        <p:txBody>
          <a:bodyPr>
            <a:normAutofit/>
          </a:bodyPr>
          <a:lstStyle/>
          <a:p>
            <a:pPr algn="l"/>
            <a:r>
              <a:rPr lang="en-US" sz="2200" b="1" dirty="0" smtClean="0">
                <a:latin typeface="Century Gothic"/>
                <a:cs typeface="Century Gothic"/>
              </a:rPr>
              <a:t>What is the cause of all the laughter I hear?</a:t>
            </a:r>
            <a:br>
              <a:rPr lang="en-US" sz="2200" b="1" dirty="0" smtClean="0">
                <a:latin typeface="Century Gothic"/>
                <a:cs typeface="Century Gothic"/>
              </a:rPr>
            </a:br>
            <a:r>
              <a:rPr lang="en-US" sz="2200" b="1" dirty="0" smtClean="0">
                <a:latin typeface="Century Gothic"/>
                <a:cs typeface="Century Gothic"/>
              </a:rPr>
              <a:t>Why, the rodeo clown has now appeared!</a:t>
            </a:r>
            <a:br>
              <a:rPr lang="en-US" sz="2200" b="1" dirty="0" smtClean="0">
                <a:latin typeface="Century Gothic"/>
                <a:cs typeface="Century Gothic"/>
              </a:rPr>
            </a:br>
            <a:r>
              <a:rPr lang="en-US" sz="2200" b="1" dirty="0" smtClean="0">
                <a:latin typeface="Century Gothic"/>
                <a:cs typeface="Century Gothic"/>
              </a:rPr>
              <a:t/>
            </a:r>
            <a:br>
              <a:rPr lang="en-US" sz="2200" b="1" dirty="0" smtClean="0">
                <a:latin typeface="Century Gothic"/>
                <a:cs typeface="Century Gothic"/>
              </a:rPr>
            </a:br>
            <a:r>
              <a:rPr lang="en-US" sz="2200" b="1" dirty="0" smtClean="0">
                <a:latin typeface="Century Gothic"/>
                <a:cs typeface="Century Gothic"/>
              </a:rPr>
              <a:t>A funny looking man with a big hat and overalls</a:t>
            </a:r>
            <a:br>
              <a:rPr lang="en-US" sz="2200" b="1" dirty="0" smtClean="0">
                <a:latin typeface="Century Gothic"/>
                <a:cs typeface="Century Gothic"/>
              </a:rPr>
            </a:br>
            <a:r>
              <a:rPr lang="en-US" sz="2200" b="1" dirty="0" smtClean="0">
                <a:latin typeface="Century Gothic"/>
                <a:cs typeface="Century Gothic"/>
              </a:rPr>
              <a:t>Entertains the crowd with a holler and a call!</a:t>
            </a:r>
            <a:br>
              <a:rPr lang="en-US" sz="2200" b="1" dirty="0" smtClean="0">
                <a:latin typeface="Century Gothic"/>
                <a:cs typeface="Century Gothic"/>
              </a:rPr>
            </a:br>
            <a:r>
              <a:rPr lang="en-US" sz="2200" b="1" dirty="0" smtClean="0">
                <a:latin typeface="Century Gothic"/>
                <a:cs typeface="Century Gothic"/>
              </a:rPr>
              <a:t/>
            </a:r>
            <a:br>
              <a:rPr lang="en-US" sz="2200" b="1" dirty="0" smtClean="0">
                <a:latin typeface="Century Gothic"/>
                <a:cs typeface="Century Gothic"/>
              </a:rPr>
            </a:br>
            <a:r>
              <a:rPr lang="en-US" sz="2200" b="1" dirty="0" smtClean="0">
                <a:latin typeface="Century Gothic"/>
                <a:cs typeface="Century Gothic"/>
              </a:rPr>
              <a:t>With skits and jokes that make us crack,</a:t>
            </a:r>
            <a:br>
              <a:rPr lang="en-US" sz="2200" b="1" dirty="0" smtClean="0">
                <a:latin typeface="Century Gothic"/>
                <a:cs typeface="Century Gothic"/>
              </a:rPr>
            </a:br>
            <a:r>
              <a:rPr lang="en-US" sz="2200" b="1" dirty="0" smtClean="0">
                <a:latin typeface="Century Gothic"/>
                <a:cs typeface="Century Gothic"/>
              </a:rPr>
              <a:t>I sure hope next year he’s back!</a:t>
            </a:r>
            <a:endParaRPr lang="en-US" sz="2800" dirty="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name-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04497">
            <a:off x="3295778" y="1194138"/>
            <a:ext cx="5576022" cy="6024883"/>
          </a:xfrm>
          <a:prstGeom prst="rect">
            <a:avLst/>
          </a:prstGeom>
        </p:spPr>
      </p:pic>
      <p:sp>
        <p:nvSpPr>
          <p:cNvPr id="2" name="Title 1"/>
          <p:cNvSpPr>
            <a:spLocks noGrp="1"/>
          </p:cNvSpPr>
          <p:nvPr>
            <p:ph type="title"/>
          </p:nvPr>
        </p:nvSpPr>
        <p:spPr>
          <a:xfrm>
            <a:off x="295967" y="45378"/>
            <a:ext cx="7545347" cy="3219853"/>
          </a:xfrm>
        </p:spPr>
        <p:txBody>
          <a:bodyPr>
            <a:normAutofit/>
          </a:bodyPr>
          <a:lstStyle/>
          <a:p>
            <a:pPr algn="l"/>
            <a:r>
              <a:rPr lang="en-US" sz="2000" b="1" dirty="0" smtClean="0">
                <a:latin typeface="Century Gothic"/>
                <a:cs typeface="Century Gothic"/>
              </a:rPr>
              <a:t>Many good smells come to my nose,</a:t>
            </a:r>
            <a:br>
              <a:rPr lang="en-US" sz="2000" b="1" dirty="0" smtClean="0">
                <a:latin typeface="Century Gothic"/>
                <a:cs typeface="Century Gothic"/>
              </a:rPr>
            </a:br>
            <a:r>
              <a:rPr lang="en-US" sz="2000" b="1" dirty="0" smtClean="0">
                <a:latin typeface="Century Gothic"/>
                <a:cs typeface="Century Gothic"/>
              </a:rPr>
              <a:t>The hustle and bustle does not slow.</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As the crowd retreats for the yummy food</a:t>
            </a:r>
            <a:br>
              <a:rPr lang="en-US" sz="2000" b="1" dirty="0" smtClean="0">
                <a:latin typeface="Century Gothic"/>
                <a:cs typeface="Century Gothic"/>
              </a:rPr>
            </a:br>
            <a:r>
              <a:rPr lang="en-US" sz="2000" b="1" dirty="0" smtClean="0">
                <a:latin typeface="Century Gothic"/>
                <a:cs typeface="Century Gothic"/>
              </a:rPr>
              <a:t>That will put us all in a good mood.</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Eating corn-on-the-cob, funnel cake, and snow cones;</a:t>
            </a:r>
            <a:br>
              <a:rPr lang="en-US" sz="2000" b="1" dirty="0" smtClean="0">
                <a:latin typeface="Century Gothic"/>
                <a:cs typeface="Century Gothic"/>
              </a:rPr>
            </a:br>
            <a:r>
              <a:rPr lang="en-US" sz="2000" b="1" dirty="0" smtClean="0">
                <a:latin typeface="Century Gothic"/>
                <a:cs typeface="Century Gothic"/>
              </a:rPr>
              <a:t>So many choices, if I only had these at home.</a:t>
            </a:r>
            <a:endParaRPr lang="en-US" sz="2000" b="1" dirty="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name-1-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8618" y="1652773"/>
            <a:ext cx="4286014" cy="5688965"/>
          </a:xfrm>
          <a:prstGeom prst="rect">
            <a:avLst/>
          </a:prstGeom>
        </p:spPr>
      </p:pic>
      <p:sp>
        <p:nvSpPr>
          <p:cNvPr id="2" name="Title 1"/>
          <p:cNvSpPr>
            <a:spLocks noGrp="1"/>
          </p:cNvSpPr>
          <p:nvPr>
            <p:ph type="title"/>
          </p:nvPr>
        </p:nvSpPr>
        <p:spPr>
          <a:xfrm>
            <a:off x="254568" y="-1"/>
            <a:ext cx="7928291" cy="3023365"/>
          </a:xfrm>
        </p:spPr>
        <p:txBody>
          <a:bodyPr>
            <a:normAutofit/>
          </a:bodyPr>
          <a:lstStyle/>
          <a:p>
            <a:pPr algn="l"/>
            <a:r>
              <a:rPr lang="en-US" sz="2000" b="1" dirty="0" smtClean="0">
                <a:latin typeface="Century Gothic"/>
                <a:cs typeface="Century Gothic"/>
              </a:rPr>
              <a:t>At the end of the day, when the rodeo is through, </a:t>
            </a:r>
            <a:br>
              <a:rPr lang="en-US" sz="2000" b="1" dirty="0" smtClean="0">
                <a:latin typeface="Century Gothic"/>
                <a:cs typeface="Century Gothic"/>
              </a:rPr>
            </a:br>
            <a:r>
              <a:rPr lang="en-US" sz="2000" b="1" dirty="0" smtClean="0">
                <a:latin typeface="Century Gothic"/>
                <a:cs typeface="Century Gothic"/>
              </a:rPr>
              <a:t>You’ll hear the music playing, </a:t>
            </a:r>
            <a:r>
              <a:rPr lang="en-US" sz="2000" b="1" i="1" dirty="0">
                <a:latin typeface="Century Gothic"/>
                <a:cs typeface="Century Gothic"/>
              </a:rPr>
              <a:t>H</a:t>
            </a:r>
            <a:r>
              <a:rPr lang="en-US" sz="2000" b="1" i="1" dirty="0" smtClean="0">
                <a:latin typeface="Century Gothic"/>
                <a:cs typeface="Century Gothic"/>
              </a:rPr>
              <a:t>appy </a:t>
            </a:r>
            <a:r>
              <a:rPr lang="en-US" sz="2000" b="1" i="1" dirty="0">
                <a:latin typeface="Century Gothic"/>
                <a:cs typeface="Century Gothic"/>
              </a:rPr>
              <a:t>T</a:t>
            </a:r>
            <a:r>
              <a:rPr lang="en-US" sz="2000" b="1" i="1" dirty="0" smtClean="0">
                <a:latin typeface="Century Gothic"/>
                <a:cs typeface="Century Gothic"/>
              </a:rPr>
              <a:t>rails to You.</a:t>
            </a: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The fun may be over, but there really is more</a:t>
            </a:r>
            <a:br>
              <a:rPr lang="en-US" sz="2000" b="1" dirty="0" smtClean="0">
                <a:latin typeface="Century Gothic"/>
                <a:cs typeface="Century Gothic"/>
              </a:rPr>
            </a:br>
            <a:r>
              <a:rPr lang="en-US" sz="2000" b="1" dirty="0" smtClean="0">
                <a:latin typeface="Century Gothic"/>
                <a:cs typeface="Century Gothic"/>
              </a:rPr>
              <a:t>It will be back in a year, FOR SURE!</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Tell your family and friends, and then mark the time and date,</a:t>
            </a:r>
            <a:br>
              <a:rPr lang="en-US" sz="2000" b="1" dirty="0" smtClean="0">
                <a:latin typeface="Century Gothic"/>
                <a:cs typeface="Century Gothic"/>
              </a:rPr>
            </a:br>
            <a:r>
              <a:rPr lang="en-US" sz="2000" b="1" dirty="0" smtClean="0">
                <a:latin typeface="Century Gothic"/>
                <a:cs typeface="Century Gothic"/>
              </a:rPr>
              <a:t>So this way, next year, you won’t miss it or be late!</a:t>
            </a:r>
            <a:endParaRPr lang="en-US" sz="2000" b="1" dirty="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2699" y="123489"/>
            <a:ext cx="2609525" cy="4693740"/>
          </a:xfrm>
          <a:prstGeom prst="rect">
            <a:avLst/>
          </a:prstGeom>
        </p:spPr>
      </p:pic>
      <p:sp>
        <p:nvSpPr>
          <p:cNvPr id="2" name="Title 1"/>
          <p:cNvSpPr>
            <a:spLocks noGrp="1"/>
          </p:cNvSpPr>
          <p:nvPr>
            <p:ph type="title"/>
          </p:nvPr>
        </p:nvSpPr>
        <p:spPr>
          <a:xfrm>
            <a:off x="3104275" y="-332592"/>
            <a:ext cx="5750872" cy="1329590"/>
          </a:xfrm>
        </p:spPr>
        <p:txBody>
          <a:bodyPr>
            <a:noAutofit/>
          </a:bodyPr>
          <a:lstStyle/>
          <a:p>
            <a:r>
              <a:rPr lang="en-US" sz="2800" b="1" dirty="0" smtClean="0">
                <a:latin typeface="Century Gothic"/>
                <a:cs typeface="Century Gothic"/>
              </a:rPr>
              <a:t>About the Author &amp; Illustrator</a:t>
            </a:r>
            <a:endParaRPr lang="en-US" sz="2800" b="1" dirty="0">
              <a:latin typeface="Century Gothic"/>
              <a:cs typeface="Century Gothic"/>
            </a:endParaRPr>
          </a:p>
        </p:txBody>
      </p:sp>
      <p:sp>
        <p:nvSpPr>
          <p:cNvPr id="3" name="TextBox 2"/>
          <p:cNvSpPr txBox="1"/>
          <p:nvPr/>
        </p:nvSpPr>
        <p:spPr>
          <a:xfrm>
            <a:off x="3104275" y="562931"/>
            <a:ext cx="5750872" cy="6494087"/>
          </a:xfrm>
          <a:prstGeom prst="rect">
            <a:avLst/>
          </a:prstGeom>
          <a:noFill/>
        </p:spPr>
        <p:txBody>
          <a:bodyPr wrap="square" rtlCol="0">
            <a:spAutoFit/>
          </a:bodyPr>
          <a:lstStyle/>
          <a:p>
            <a:r>
              <a:rPr lang="en-US" sz="1600" b="1" dirty="0" smtClean="0">
                <a:latin typeface="Century Gothic"/>
                <a:cs typeface="Century Gothic"/>
              </a:rPr>
              <a:t>Taylor Day Pearce </a:t>
            </a:r>
            <a:r>
              <a:rPr lang="en-US" sz="1600" dirty="0" smtClean="0">
                <a:latin typeface="Century Gothic"/>
                <a:cs typeface="Century Gothic"/>
              </a:rPr>
              <a:t>was a senior at Coral Reef Senior High School in the Visual and Performing Arts Academy when she completed this book.  This book was the culminating project for her Girl Scout Gold Award created for the Homestead Rodeo Association’s </a:t>
            </a:r>
            <a:r>
              <a:rPr lang="en-US" sz="1600" i="1" dirty="0" smtClean="0">
                <a:latin typeface="Century Gothic"/>
                <a:cs typeface="Century Gothic"/>
              </a:rPr>
              <a:t>Books &amp; Broncs Literacy Project. </a:t>
            </a:r>
            <a:r>
              <a:rPr lang="en-US" sz="1600" dirty="0" smtClean="0">
                <a:latin typeface="Century Gothic"/>
                <a:cs typeface="Century Gothic"/>
              </a:rPr>
              <a:t>It was hoped the book will help raise awareness to all the children living</a:t>
            </a:r>
          </a:p>
          <a:p>
            <a:r>
              <a:rPr lang="en-US" sz="1600" dirty="0" smtClean="0">
                <a:latin typeface="Century Gothic"/>
                <a:cs typeface="Century Gothic"/>
              </a:rPr>
              <a:t>in the big city of Miami and the </a:t>
            </a:r>
          </a:p>
          <a:p>
            <a:r>
              <a:rPr lang="en-US" sz="1600" dirty="0" smtClean="0">
                <a:latin typeface="Century Gothic"/>
                <a:cs typeface="Century Gothic"/>
              </a:rPr>
              <a:t>surrounding cities about the annual</a:t>
            </a:r>
          </a:p>
          <a:p>
            <a:r>
              <a:rPr lang="en-US" sz="1600" dirty="0" smtClean="0">
                <a:latin typeface="Century Gothic"/>
                <a:cs typeface="Century Gothic"/>
              </a:rPr>
              <a:t>rodeo in Homestead, Florida.</a:t>
            </a:r>
          </a:p>
          <a:p>
            <a:endParaRPr lang="en-US" sz="1600" dirty="0">
              <a:latin typeface="Century Gothic"/>
              <a:cs typeface="Century Gothic"/>
            </a:endParaRPr>
          </a:p>
          <a:p>
            <a:r>
              <a:rPr lang="en-US" sz="1600" dirty="0" smtClean="0">
                <a:latin typeface="Century Gothic"/>
                <a:cs typeface="Century Gothic"/>
              </a:rPr>
              <a:t>Taylor has a deep connection with </a:t>
            </a:r>
          </a:p>
          <a:p>
            <a:r>
              <a:rPr lang="en-US" sz="1600" dirty="0" smtClean="0">
                <a:latin typeface="Century Gothic"/>
                <a:cs typeface="Century Gothic"/>
              </a:rPr>
              <a:t>Rodeo. She previously rode on the </a:t>
            </a:r>
          </a:p>
          <a:p>
            <a:r>
              <a:rPr lang="en-US" sz="1600" dirty="0" smtClean="0">
                <a:latin typeface="Century Gothic"/>
                <a:cs typeface="Century Gothic"/>
              </a:rPr>
              <a:t>Homestead Everglades Posse </a:t>
            </a:r>
          </a:p>
          <a:p>
            <a:r>
              <a:rPr lang="en-US" sz="1600" dirty="0" smtClean="0">
                <a:latin typeface="Century Gothic"/>
                <a:cs typeface="Century Gothic"/>
              </a:rPr>
              <a:t>Mounted drill team and was Rodeo</a:t>
            </a:r>
          </a:p>
          <a:p>
            <a:r>
              <a:rPr lang="en-US" sz="1600" dirty="0" smtClean="0">
                <a:latin typeface="Century Gothic"/>
                <a:cs typeface="Century Gothic"/>
              </a:rPr>
              <a:t>Princess for the year 2013. </a:t>
            </a:r>
          </a:p>
          <a:p>
            <a:endParaRPr lang="en-US" sz="1600" dirty="0">
              <a:latin typeface="Century Gothic"/>
              <a:cs typeface="Century Gothic"/>
            </a:endParaRPr>
          </a:p>
          <a:p>
            <a:pPr algn="r"/>
            <a:r>
              <a:rPr lang="en-US" sz="1600" dirty="0" smtClean="0">
                <a:latin typeface="Century Gothic"/>
                <a:cs typeface="Century Gothic"/>
              </a:rPr>
              <a:t>Next time you attend the rodeo, </a:t>
            </a:r>
          </a:p>
          <a:p>
            <a:pPr algn="r"/>
            <a:r>
              <a:rPr lang="en-US" sz="1600" dirty="0" smtClean="0">
                <a:latin typeface="Century Gothic"/>
                <a:cs typeface="Century Gothic"/>
              </a:rPr>
              <a:t>made sure you notice the mural on </a:t>
            </a:r>
          </a:p>
          <a:p>
            <a:pPr algn="r"/>
            <a:r>
              <a:rPr lang="en-US" sz="1600" dirty="0" smtClean="0">
                <a:latin typeface="Century Gothic"/>
                <a:cs typeface="Century Gothic"/>
              </a:rPr>
              <a:t>the back of the office. The mural was </a:t>
            </a:r>
          </a:p>
          <a:p>
            <a:pPr algn="r"/>
            <a:r>
              <a:rPr lang="en-US" sz="1600" dirty="0" smtClean="0">
                <a:latin typeface="Century Gothic"/>
                <a:cs typeface="Century Gothic"/>
              </a:rPr>
              <a:t>an inspiration spurred on from her </a:t>
            </a:r>
          </a:p>
          <a:p>
            <a:pPr algn="r"/>
            <a:r>
              <a:rPr lang="en-US" sz="1600" dirty="0">
                <a:latin typeface="Century Gothic"/>
                <a:cs typeface="Century Gothic"/>
              </a:rPr>
              <a:t>b</a:t>
            </a:r>
            <a:r>
              <a:rPr lang="en-US" sz="1600" dirty="0" smtClean="0">
                <a:latin typeface="Century Gothic"/>
                <a:cs typeface="Century Gothic"/>
              </a:rPr>
              <a:t>ook </a:t>
            </a:r>
            <a:r>
              <a:rPr lang="en-US" sz="1600" i="1" dirty="0" smtClean="0">
                <a:latin typeface="Century Gothic"/>
                <a:cs typeface="Century Gothic"/>
              </a:rPr>
              <a:t>Let’s Rodeo</a:t>
            </a:r>
            <a:r>
              <a:rPr lang="en-US" sz="1600" i="1" dirty="0">
                <a:latin typeface="Century Gothic"/>
                <a:cs typeface="Century Gothic"/>
              </a:rPr>
              <a:t>!</a:t>
            </a:r>
            <a:r>
              <a:rPr lang="en-US" sz="1600" i="1" dirty="0" smtClean="0">
                <a:latin typeface="Century Gothic"/>
                <a:cs typeface="Century Gothic"/>
              </a:rPr>
              <a:t> </a:t>
            </a:r>
            <a:r>
              <a:rPr lang="en-US" sz="1600" dirty="0" smtClean="0">
                <a:latin typeface="Century Gothic"/>
                <a:cs typeface="Century Gothic"/>
              </a:rPr>
              <a:t>Since high school, </a:t>
            </a:r>
          </a:p>
          <a:p>
            <a:pPr algn="r"/>
            <a:r>
              <a:rPr lang="en-US" sz="1600" dirty="0" smtClean="0">
                <a:latin typeface="Century Gothic"/>
                <a:cs typeface="Century Gothic"/>
              </a:rPr>
              <a:t>Taylor is attending college at </a:t>
            </a:r>
          </a:p>
          <a:p>
            <a:pPr algn="r"/>
            <a:r>
              <a:rPr lang="en-US" sz="1600" dirty="0" smtClean="0">
                <a:latin typeface="Century Gothic"/>
                <a:cs typeface="Century Gothic"/>
              </a:rPr>
              <a:t>Florida Gulf Coast University to study </a:t>
            </a:r>
          </a:p>
          <a:p>
            <a:pPr algn="r"/>
            <a:r>
              <a:rPr lang="en-US" sz="1600" dirty="0" smtClean="0">
                <a:latin typeface="Century Gothic"/>
                <a:cs typeface="Century Gothic"/>
              </a:rPr>
              <a:t>Art and Creative Writing.</a:t>
            </a:r>
            <a:endParaRPr lang="en-US" sz="1600" dirty="0">
              <a:latin typeface="Century Gothic"/>
              <a:cs typeface="Century Gothic"/>
            </a:endParaRPr>
          </a:p>
        </p:txBody>
      </p:sp>
      <p:pic>
        <p:nvPicPr>
          <p:cNvPr id="5" name="Picture 4"/>
          <p:cNvPicPr>
            <a:picLocks noChangeAspect="1"/>
          </p:cNvPicPr>
          <p:nvPr/>
        </p:nvPicPr>
        <p:blipFill>
          <a:blip r:embed="rId3"/>
          <a:stretch>
            <a:fillRect/>
          </a:stretch>
        </p:blipFill>
        <p:spPr>
          <a:xfrm flipH="1">
            <a:off x="6896052" y="2338069"/>
            <a:ext cx="2086684" cy="2096200"/>
          </a:xfrm>
          <a:prstGeom prst="rect">
            <a:avLst/>
          </a:prstGeom>
        </p:spPr>
      </p:pic>
      <p:pic>
        <p:nvPicPr>
          <p:cNvPr id="4" name="Picture 3"/>
          <p:cNvPicPr>
            <a:picLocks noChangeAspect="1"/>
          </p:cNvPicPr>
          <p:nvPr/>
        </p:nvPicPr>
        <p:blipFill>
          <a:blip r:embed="rId4"/>
          <a:stretch>
            <a:fillRect/>
          </a:stretch>
        </p:blipFill>
        <p:spPr>
          <a:xfrm>
            <a:off x="2610414" y="4589462"/>
            <a:ext cx="2439070" cy="2127446"/>
          </a:xfrm>
          <a:prstGeom prst="rect">
            <a:avLst/>
          </a:prstGeom>
        </p:spPr>
      </p:pic>
      <p:pic>
        <p:nvPicPr>
          <p:cNvPr id="7" name="Picture 6"/>
          <p:cNvPicPr>
            <a:picLocks noChangeAspect="1"/>
          </p:cNvPicPr>
          <p:nvPr/>
        </p:nvPicPr>
        <p:blipFill>
          <a:blip r:embed="rId5"/>
          <a:stretch>
            <a:fillRect/>
          </a:stretch>
        </p:blipFill>
        <p:spPr>
          <a:xfrm>
            <a:off x="443469" y="4997528"/>
            <a:ext cx="1894818" cy="1699224"/>
          </a:xfrm>
          <a:prstGeom prst="rect">
            <a:avLst/>
          </a:prstGeom>
        </p:spPr>
      </p:pic>
    </p:spTree>
    <p:extLst>
      <p:ext uri="{BB962C8B-B14F-4D97-AF65-F5344CB8AC3E}">
        <p14:creationId xmlns:p14="http://schemas.microsoft.com/office/powerpoint/2010/main" val="23154775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entury Gothic"/>
                <a:cs typeface="Century Gothic"/>
              </a:rPr>
              <a:t>Additional Information</a:t>
            </a:r>
            <a:endParaRPr lang="en-US" b="1" dirty="0">
              <a:latin typeface="Century Gothic"/>
              <a:cs typeface="Century Gothic"/>
            </a:endParaRPr>
          </a:p>
        </p:txBody>
      </p:sp>
      <p:sp>
        <p:nvSpPr>
          <p:cNvPr id="3" name="Rectangle 2"/>
          <p:cNvSpPr/>
          <p:nvPr/>
        </p:nvSpPr>
        <p:spPr>
          <a:xfrm>
            <a:off x="457200" y="1581205"/>
            <a:ext cx="8229600" cy="5293757"/>
          </a:xfrm>
          <a:prstGeom prst="rect">
            <a:avLst/>
          </a:prstGeom>
        </p:spPr>
        <p:txBody>
          <a:bodyPr wrap="square">
            <a:spAutoFit/>
          </a:bodyPr>
          <a:lstStyle/>
          <a:p>
            <a:r>
              <a:rPr lang="en-US" sz="2000" dirty="0">
                <a:latin typeface="Century Gothic"/>
                <a:cs typeface="Century Gothic"/>
              </a:rPr>
              <a:t>For further information, future lessons, and other sources about rodeo life, please feel free to visit </a:t>
            </a:r>
            <a:r>
              <a:rPr lang="en-US" sz="2000" dirty="0">
                <a:latin typeface="Century Gothic"/>
                <a:cs typeface="Century Gothic"/>
                <a:hlinkClick r:id="rId2"/>
              </a:rPr>
              <a:t>www.SouthernInstructionalSolutions.com</a:t>
            </a:r>
            <a:r>
              <a:rPr lang="en-US" sz="2000" dirty="0">
                <a:latin typeface="Century Gothic"/>
                <a:cs typeface="Century Gothic"/>
              </a:rPr>
              <a:t> OR </a:t>
            </a:r>
            <a:r>
              <a:rPr lang="en-US" sz="2000" dirty="0" smtClean="0">
                <a:latin typeface="Century Gothic"/>
                <a:cs typeface="Century Gothic"/>
                <a:hlinkClick r:id="rId3"/>
              </a:rPr>
              <a:t>www.homesteadrodeo.com</a:t>
            </a:r>
            <a:r>
              <a:rPr lang="en-US" sz="2000" dirty="0" smtClean="0">
                <a:latin typeface="Century Gothic"/>
                <a:cs typeface="Century Gothic"/>
              </a:rPr>
              <a:t> OR </a:t>
            </a:r>
            <a:r>
              <a:rPr lang="en-US" sz="2000" dirty="0" smtClean="0">
                <a:latin typeface="Century Gothic"/>
                <a:cs typeface="Century Gothic"/>
                <a:hlinkClick r:id="rId4"/>
              </a:rPr>
              <a:t>www.HomesteadRodeo.com</a:t>
            </a:r>
            <a:endParaRPr lang="en-US" sz="2000" dirty="0" smtClean="0">
              <a:latin typeface="Century Gothic"/>
              <a:cs typeface="Century Gothic"/>
            </a:endParaRPr>
          </a:p>
          <a:p>
            <a:endParaRPr lang="en-US" sz="2000" dirty="0">
              <a:latin typeface="Century Gothic"/>
              <a:cs typeface="Century Gothic"/>
            </a:endParaRPr>
          </a:p>
          <a:p>
            <a:r>
              <a:rPr lang="en-US" sz="2000" dirty="0">
                <a:latin typeface="Century Gothic"/>
                <a:cs typeface="Century Gothic"/>
              </a:rPr>
              <a:t>If you would like to make any donations for the </a:t>
            </a:r>
            <a:r>
              <a:rPr lang="en-US" sz="2000" i="1" dirty="0" smtClean="0">
                <a:latin typeface="Century Gothic"/>
                <a:cs typeface="Century Gothic"/>
              </a:rPr>
              <a:t>Books &amp; Broncs Literacy Project</a:t>
            </a:r>
            <a:r>
              <a:rPr lang="en-US" sz="2000" dirty="0" smtClean="0">
                <a:latin typeface="Century Gothic"/>
                <a:cs typeface="Century Gothic"/>
              </a:rPr>
              <a:t>, please </a:t>
            </a:r>
            <a:r>
              <a:rPr lang="en-US" sz="2000" dirty="0">
                <a:latin typeface="Century Gothic"/>
                <a:cs typeface="Century Gothic"/>
              </a:rPr>
              <a:t>email </a:t>
            </a:r>
            <a:r>
              <a:rPr lang="en-US" sz="2000" dirty="0">
                <a:latin typeface="Century Gothic"/>
                <a:cs typeface="Century Gothic"/>
                <a:hlinkClick r:id="rId5"/>
              </a:rPr>
              <a:t>SouthernInstructionalSolutions@</a:t>
            </a:r>
            <a:r>
              <a:rPr lang="en-US" sz="2000" dirty="0" smtClean="0">
                <a:latin typeface="Century Gothic"/>
                <a:cs typeface="Century Gothic"/>
                <a:hlinkClick r:id="rId5"/>
              </a:rPr>
              <a:t>aol.com</a:t>
            </a:r>
            <a:r>
              <a:rPr lang="en-US" sz="2000" dirty="0">
                <a:latin typeface="Century Gothic"/>
                <a:cs typeface="Century Gothic"/>
              </a:rPr>
              <a:t> </a:t>
            </a:r>
            <a:r>
              <a:rPr lang="en-US" sz="2000" dirty="0" smtClean="0">
                <a:latin typeface="Century Gothic"/>
                <a:cs typeface="Century Gothic"/>
              </a:rPr>
              <a:t>or the Homestead Rodeo Association President at </a:t>
            </a:r>
            <a:r>
              <a:rPr lang="en-US" sz="2000" dirty="0" smtClean="0">
                <a:latin typeface="Century Gothic"/>
                <a:cs typeface="Century Gothic"/>
                <a:hlinkClick r:id="rId4"/>
              </a:rPr>
              <a:t>www.HomesteadRodeo.com</a:t>
            </a:r>
            <a:r>
              <a:rPr lang="en-US" sz="2000" dirty="0" smtClean="0">
                <a:latin typeface="Century Gothic"/>
                <a:cs typeface="Century Gothic"/>
              </a:rPr>
              <a:t> (click the ‘Contact Us’ tab at the top of the homepage).</a:t>
            </a:r>
          </a:p>
          <a:p>
            <a:endParaRPr lang="en-US" sz="2000" dirty="0">
              <a:latin typeface="Century Gothic"/>
              <a:cs typeface="Century Gothic"/>
            </a:endParaRPr>
          </a:p>
          <a:p>
            <a:r>
              <a:rPr lang="en-US" sz="2000" dirty="0" smtClean="0">
                <a:latin typeface="Century Gothic"/>
                <a:cs typeface="Century Gothic"/>
              </a:rPr>
              <a:t>Your </a:t>
            </a:r>
            <a:r>
              <a:rPr lang="en-US" sz="2000" dirty="0">
                <a:latin typeface="Century Gothic"/>
                <a:cs typeface="Century Gothic"/>
              </a:rPr>
              <a:t>donation will help to support any of the follow activities: </a:t>
            </a:r>
            <a:r>
              <a:rPr lang="en-US" sz="2000" dirty="0" smtClean="0">
                <a:latin typeface="Century Gothic"/>
                <a:cs typeface="Century Gothic"/>
              </a:rPr>
              <a:t>real horses </a:t>
            </a:r>
            <a:r>
              <a:rPr lang="en-US" sz="2000" dirty="0">
                <a:latin typeface="Century Gothic"/>
                <a:cs typeface="Century Gothic"/>
              </a:rPr>
              <a:t>visiting students at </a:t>
            </a:r>
            <a:r>
              <a:rPr lang="en-US" sz="2000" dirty="0" smtClean="0">
                <a:latin typeface="Century Gothic"/>
                <a:cs typeface="Century Gothic"/>
              </a:rPr>
              <a:t>school</a:t>
            </a:r>
            <a:r>
              <a:rPr lang="en-US" sz="2000" dirty="0">
                <a:latin typeface="Century Gothic"/>
                <a:cs typeface="Century Gothic"/>
              </a:rPr>
              <a:t>, a copy of the printed </a:t>
            </a:r>
            <a:r>
              <a:rPr lang="en-US" sz="2000" dirty="0" smtClean="0">
                <a:latin typeface="Century Gothic"/>
                <a:cs typeface="Century Gothic"/>
              </a:rPr>
              <a:t>book, </a:t>
            </a:r>
            <a:r>
              <a:rPr lang="en-US" sz="2000" i="1" u="sng" dirty="0">
                <a:latin typeface="Century Gothic"/>
                <a:cs typeface="Century Gothic"/>
              </a:rPr>
              <a:t>Let’s Rodeo!</a:t>
            </a:r>
            <a:r>
              <a:rPr lang="en-US" sz="2000" dirty="0">
                <a:latin typeface="Century Gothic"/>
                <a:cs typeface="Century Gothic"/>
              </a:rPr>
              <a:t>, materials for the teachers to incorporate into their </a:t>
            </a:r>
            <a:r>
              <a:rPr lang="en-US" sz="2000" dirty="0" smtClean="0">
                <a:latin typeface="Century Gothic"/>
                <a:cs typeface="Century Gothic"/>
              </a:rPr>
              <a:t>lessons, </a:t>
            </a:r>
            <a:r>
              <a:rPr lang="en-US" sz="2000" dirty="0">
                <a:latin typeface="Century Gothic"/>
                <a:cs typeface="Century Gothic"/>
              </a:rPr>
              <a:t>and/or busses for </a:t>
            </a:r>
            <a:r>
              <a:rPr lang="en-US" sz="2000" dirty="0" smtClean="0">
                <a:latin typeface="Century Gothic"/>
                <a:cs typeface="Century Gothic"/>
              </a:rPr>
              <a:t>the students </a:t>
            </a:r>
            <a:r>
              <a:rPr lang="en-US" sz="2000" dirty="0">
                <a:latin typeface="Century Gothic"/>
                <a:cs typeface="Century Gothic"/>
              </a:rPr>
              <a:t>to come to the rodeo arena for the day </a:t>
            </a:r>
            <a:r>
              <a:rPr lang="en-US" sz="2000" dirty="0" smtClean="0">
                <a:latin typeface="Century Gothic"/>
                <a:cs typeface="Century Gothic"/>
              </a:rPr>
              <a:t>to </a:t>
            </a:r>
            <a:r>
              <a:rPr lang="en-US" sz="2000" dirty="0">
                <a:latin typeface="Century Gothic"/>
                <a:cs typeface="Century Gothic"/>
              </a:rPr>
              <a:t>experience rodeo life.</a:t>
            </a:r>
          </a:p>
          <a:p>
            <a:endParaRPr lang="en-US" dirty="0">
              <a:latin typeface="Century Gothic"/>
              <a:cs typeface="Century Gothic"/>
            </a:endParaRPr>
          </a:p>
        </p:txBody>
      </p:sp>
    </p:spTree>
    <p:extLst>
      <p:ext uri="{BB962C8B-B14F-4D97-AF65-F5344CB8AC3E}">
        <p14:creationId xmlns:p14="http://schemas.microsoft.com/office/powerpoint/2010/main" val="1011859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955248"/>
            <a:ext cx="8380310" cy="5539979"/>
          </a:xfrm>
          <a:prstGeom prst="rect">
            <a:avLst/>
          </a:prstGeom>
          <a:noFill/>
        </p:spPr>
        <p:txBody>
          <a:bodyPr wrap="square" rtlCol="0">
            <a:spAutoFit/>
          </a:bodyPr>
          <a:lstStyle/>
          <a:p>
            <a:endParaRPr lang="en-US" dirty="0" smtClean="0"/>
          </a:p>
          <a:p>
            <a:r>
              <a:rPr lang="en-US" sz="2400" b="1" dirty="0" smtClean="0">
                <a:latin typeface="Century Gothic"/>
                <a:cs typeface="Century Gothic"/>
              </a:rPr>
              <a:t>Copyright © 2015 by </a:t>
            </a:r>
            <a:r>
              <a:rPr lang="en-US" sz="2400" b="1" i="1" dirty="0" smtClean="0">
                <a:latin typeface="Century Gothic"/>
                <a:cs typeface="Century Gothic"/>
              </a:rPr>
              <a:t>Southern Instructional Solutions</a:t>
            </a:r>
          </a:p>
          <a:p>
            <a:endParaRPr lang="en-US" sz="2400" b="1" dirty="0">
              <a:latin typeface="Century Gothic"/>
              <a:cs typeface="Century Gothic"/>
            </a:endParaRPr>
          </a:p>
          <a:p>
            <a:r>
              <a:rPr lang="en-US" dirty="0" smtClean="0">
                <a:latin typeface="Century Gothic"/>
                <a:cs typeface="Century Gothic"/>
              </a:rPr>
              <a:t>All rights reserved. NO part of this publication may be sold, reproduced, distributed, or transmitted in any form or by any means, including photocopying except for educational purposes, recording, or other electronic or mechanical methods, without the prior written permission of the publisher, except in the case of brief quotations embodied in critical reviews and certain other noncommercial uses permitted by copyright law. For permission requests, write to the publisher: </a:t>
            </a:r>
            <a:r>
              <a:rPr lang="en-US" dirty="0" smtClean="0">
                <a:latin typeface="Century Gothic"/>
                <a:cs typeface="Century Gothic"/>
                <a:hlinkClick r:id="rId2"/>
              </a:rPr>
              <a:t>SouthernInstructionalSolutions@aol.com</a:t>
            </a:r>
            <a:endParaRPr lang="en-US" dirty="0" smtClean="0">
              <a:latin typeface="Century Gothic"/>
              <a:cs typeface="Century Gothic"/>
            </a:endParaRPr>
          </a:p>
          <a:p>
            <a:endParaRPr lang="en-US" dirty="0" smtClean="0">
              <a:latin typeface="Century Gothic"/>
              <a:cs typeface="Century Gothic"/>
            </a:endParaRPr>
          </a:p>
          <a:p>
            <a:r>
              <a:rPr lang="en-US" dirty="0" smtClean="0">
                <a:latin typeface="Century Gothic"/>
                <a:cs typeface="Century Gothic"/>
              </a:rPr>
              <a:t>The book, </a:t>
            </a:r>
            <a:r>
              <a:rPr lang="en-US" i="1" u="sng" dirty="0" smtClean="0">
                <a:latin typeface="Century Gothic"/>
                <a:cs typeface="Century Gothic"/>
              </a:rPr>
              <a:t>Let’s Rodeo!</a:t>
            </a:r>
            <a:r>
              <a:rPr lang="en-US" i="1" dirty="0" smtClean="0">
                <a:latin typeface="Century Gothic"/>
                <a:cs typeface="Century Gothic"/>
              </a:rPr>
              <a:t> </a:t>
            </a:r>
            <a:r>
              <a:rPr lang="en-US" dirty="0" smtClean="0">
                <a:latin typeface="Century Gothic"/>
                <a:cs typeface="Century Gothic"/>
              </a:rPr>
              <a:t>was written and illustrated specifically for the Homestead Rodeo Association to use as part of their </a:t>
            </a:r>
            <a:r>
              <a:rPr lang="en-US" i="1" dirty="0" smtClean="0">
                <a:latin typeface="Century Gothic"/>
                <a:cs typeface="Century Gothic"/>
              </a:rPr>
              <a:t>Books and Broncs Literacy Project</a:t>
            </a:r>
            <a:r>
              <a:rPr lang="en-US" dirty="0" smtClean="0">
                <a:latin typeface="Century Gothic"/>
                <a:cs typeface="Century Gothic"/>
              </a:rPr>
              <a:t>.  Outside of the Association, this book may be used for educational purposes only. If it is going to be duplicated, make sure that all its content remain intact which includes the cover page, dedication, about the author/illustrator, and the copyright information page. </a:t>
            </a:r>
          </a:p>
          <a:p>
            <a:endParaRPr lang="en-US" dirty="0">
              <a:latin typeface="Century Gothic"/>
              <a:cs typeface="Century Gothic"/>
            </a:endParaRPr>
          </a:p>
        </p:txBody>
      </p:sp>
    </p:spTree>
    <p:extLst>
      <p:ext uri="{BB962C8B-B14F-4D97-AF65-F5344CB8AC3E}">
        <p14:creationId xmlns:p14="http://schemas.microsoft.com/office/powerpoint/2010/main" val="232568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26"/>
            <a:ext cx="8229600" cy="1143000"/>
          </a:xfrm>
        </p:spPr>
        <p:txBody>
          <a:bodyPr>
            <a:normAutofit/>
          </a:bodyPr>
          <a:lstStyle/>
          <a:p>
            <a:r>
              <a:rPr lang="en-US" sz="4000" b="1" dirty="0" smtClean="0">
                <a:latin typeface="Century Gothic"/>
                <a:cs typeface="Century Gothic"/>
              </a:rPr>
              <a:t>Dedicated to…</a:t>
            </a:r>
            <a:endParaRPr lang="en-US" sz="4000" b="1" dirty="0">
              <a:latin typeface="Century Gothic"/>
              <a:cs typeface="Century Gothic"/>
            </a:endParaRPr>
          </a:p>
        </p:txBody>
      </p:sp>
      <p:sp>
        <p:nvSpPr>
          <p:cNvPr id="3" name="Content Placeholder 2"/>
          <p:cNvSpPr>
            <a:spLocks noGrp="1"/>
          </p:cNvSpPr>
          <p:nvPr>
            <p:ph idx="1"/>
          </p:nvPr>
        </p:nvSpPr>
        <p:spPr>
          <a:xfrm>
            <a:off x="457200" y="786075"/>
            <a:ext cx="8229600" cy="5547101"/>
          </a:xfrm>
        </p:spPr>
        <p:txBody>
          <a:bodyPr>
            <a:normAutofit fontScale="92500" lnSpcReduction="10000"/>
          </a:bodyPr>
          <a:lstStyle/>
          <a:p>
            <a:pPr marL="0" indent="0" algn="ctr">
              <a:buNone/>
            </a:pPr>
            <a:r>
              <a:rPr lang="en-US" sz="2800" dirty="0">
                <a:latin typeface="Century Gothic"/>
                <a:cs typeface="Century Gothic"/>
              </a:rPr>
              <a:t>T</a:t>
            </a:r>
            <a:r>
              <a:rPr lang="en-US" sz="2800" dirty="0" smtClean="0">
                <a:latin typeface="Century Gothic"/>
                <a:cs typeface="Century Gothic"/>
              </a:rPr>
              <a:t>he </a:t>
            </a:r>
            <a:r>
              <a:rPr lang="en-US" sz="2800" dirty="0">
                <a:latin typeface="Century Gothic"/>
                <a:cs typeface="Century Gothic"/>
              </a:rPr>
              <a:t>Homestead Rodeo Association’s </a:t>
            </a:r>
          </a:p>
          <a:p>
            <a:pPr marL="0" indent="0" algn="ctr">
              <a:buNone/>
            </a:pPr>
            <a:r>
              <a:rPr lang="en-US" sz="2800" i="1" dirty="0">
                <a:latin typeface="Century Gothic"/>
                <a:cs typeface="Century Gothic"/>
              </a:rPr>
              <a:t>Books &amp; </a:t>
            </a:r>
            <a:r>
              <a:rPr lang="en-US" sz="2800" i="1" dirty="0" smtClean="0">
                <a:latin typeface="Century Gothic"/>
                <a:cs typeface="Century Gothic"/>
              </a:rPr>
              <a:t>Broncs </a:t>
            </a:r>
            <a:r>
              <a:rPr lang="en-US" sz="2800" i="1" dirty="0">
                <a:latin typeface="Century Gothic"/>
                <a:cs typeface="Century Gothic"/>
              </a:rPr>
              <a:t>Literacy </a:t>
            </a:r>
            <a:r>
              <a:rPr lang="en-US" sz="2800" i="1" dirty="0" smtClean="0">
                <a:latin typeface="Century Gothic"/>
                <a:cs typeface="Century Gothic"/>
              </a:rPr>
              <a:t>Project, 2015.</a:t>
            </a:r>
          </a:p>
          <a:p>
            <a:pPr marL="0" indent="0" algn="ctr">
              <a:buNone/>
            </a:pPr>
            <a:endParaRPr lang="en-US" sz="3600" i="1" dirty="0" smtClean="0">
              <a:latin typeface="Century Gothic"/>
              <a:cs typeface="Century Gothic"/>
            </a:endParaRPr>
          </a:p>
          <a:p>
            <a:pPr marL="0" indent="0" algn="ctr">
              <a:buNone/>
            </a:pPr>
            <a:endParaRPr lang="en-US" sz="3600" i="1" dirty="0" smtClean="0">
              <a:latin typeface="Century Gothic"/>
              <a:cs typeface="Century Gothic"/>
            </a:endParaRPr>
          </a:p>
          <a:p>
            <a:pPr marL="0" indent="0" algn="ctr">
              <a:buNone/>
            </a:pPr>
            <a:endParaRPr lang="en-US" sz="3600" i="1" dirty="0">
              <a:latin typeface="Century Gothic"/>
              <a:cs typeface="Century Gothic"/>
            </a:endParaRPr>
          </a:p>
          <a:p>
            <a:pPr marL="0" indent="0" algn="ctr">
              <a:buNone/>
            </a:pPr>
            <a:endParaRPr lang="en-US" sz="2800" dirty="0" smtClean="0">
              <a:latin typeface="Century Gothic"/>
              <a:cs typeface="Century Gothic"/>
            </a:endParaRPr>
          </a:p>
          <a:p>
            <a:pPr marL="0" indent="0" algn="ctr">
              <a:buNone/>
            </a:pPr>
            <a:endParaRPr lang="en-US" sz="2800" dirty="0">
              <a:latin typeface="Century Gothic"/>
              <a:cs typeface="Century Gothic"/>
            </a:endParaRPr>
          </a:p>
          <a:p>
            <a:pPr marL="0" indent="0" algn="ctr">
              <a:buNone/>
            </a:pPr>
            <a:endParaRPr lang="en-US" sz="2800" dirty="0" smtClean="0">
              <a:latin typeface="Century Gothic"/>
              <a:cs typeface="Century Gothic"/>
            </a:endParaRPr>
          </a:p>
          <a:p>
            <a:pPr marL="0" indent="0" algn="ctr">
              <a:buNone/>
            </a:pPr>
            <a:r>
              <a:rPr lang="en-US" sz="2800" dirty="0" smtClean="0">
                <a:latin typeface="Century Gothic"/>
                <a:cs typeface="Century Gothic"/>
              </a:rPr>
              <a:t>Thank </a:t>
            </a:r>
            <a:r>
              <a:rPr lang="en-US" sz="2800" dirty="0" smtClean="0">
                <a:latin typeface="Century Gothic"/>
                <a:cs typeface="Century Gothic"/>
              </a:rPr>
              <a:t>you for reaching out to all children to share the rodeo life experience which occurs right here in South Florida </a:t>
            </a:r>
          </a:p>
          <a:p>
            <a:pPr marL="0" indent="0" algn="ctr">
              <a:buNone/>
            </a:pPr>
            <a:r>
              <a:rPr lang="en-US" sz="2800" dirty="0" smtClean="0">
                <a:latin typeface="Century Gothic"/>
                <a:cs typeface="Century Gothic"/>
              </a:rPr>
              <a:t>every year.</a:t>
            </a:r>
            <a:endParaRPr lang="en-US" sz="2800" dirty="0">
              <a:latin typeface="Century Gothic"/>
              <a:cs typeface="Century Gothic"/>
            </a:endParaRPr>
          </a:p>
          <a:p>
            <a:pPr marL="0" indent="0">
              <a:buNone/>
            </a:pPr>
            <a:endParaRPr lang="en-US" dirty="0"/>
          </a:p>
        </p:txBody>
      </p:sp>
      <p:pic>
        <p:nvPicPr>
          <p:cNvPr id="4" name="Picture 3"/>
          <p:cNvPicPr>
            <a:picLocks noChangeAspect="1"/>
          </p:cNvPicPr>
          <p:nvPr/>
        </p:nvPicPr>
        <p:blipFill>
          <a:blip r:embed="rId2"/>
          <a:stretch>
            <a:fillRect/>
          </a:stretch>
        </p:blipFill>
        <p:spPr>
          <a:xfrm>
            <a:off x="3057974" y="1733396"/>
            <a:ext cx="2927625" cy="2862120"/>
          </a:xfrm>
          <a:prstGeom prst="rect">
            <a:avLst/>
          </a:prstGeom>
        </p:spPr>
      </p:pic>
    </p:spTree>
    <p:extLst>
      <p:ext uri="{BB962C8B-B14F-4D97-AF65-F5344CB8AC3E}">
        <p14:creationId xmlns:p14="http://schemas.microsoft.com/office/powerpoint/2010/main" val="37633115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nam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1838"/>
            <a:ext cx="8647619" cy="5245539"/>
          </a:xfrm>
          <a:prstGeom prst="rect">
            <a:avLst/>
          </a:prstGeom>
        </p:spPr>
      </p:pic>
      <p:sp>
        <p:nvSpPr>
          <p:cNvPr id="2" name="Title 1"/>
          <p:cNvSpPr>
            <a:spLocks noGrp="1"/>
          </p:cNvSpPr>
          <p:nvPr>
            <p:ph type="title"/>
          </p:nvPr>
        </p:nvSpPr>
        <p:spPr>
          <a:xfrm>
            <a:off x="3245377" y="503894"/>
            <a:ext cx="5723630" cy="2749967"/>
          </a:xfrm>
        </p:spPr>
        <p:txBody>
          <a:bodyPr>
            <a:normAutofit fontScale="90000"/>
          </a:bodyPr>
          <a:lstStyle/>
          <a:p>
            <a:pPr algn="l"/>
            <a:r>
              <a:rPr lang="en-US" sz="2200" b="1" dirty="0" smtClean="0">
                <a:latin typeface="Century Gothic"/>
                <a:cs typeface="Century Gothic"/>
              </a:rPr>
              <a:t>Do you want to know about the rodeo?</a:t>
            </a:r>
            <a:br>
              <a:rPr lang="en-US" sz="2200" b="1" dirty="0" smtClean="0">
                <a:latin typeface="Century Gothic"/>
                <a:cs typeface="Century Gothic"/>
              </a:rPr>
            </a:br>
            <a:r>
              <a:rPr lang="en-US" sz="2200" b="1" dirty="0" smtClean="0">
                <a:latin typeface="Century Gothic"/>
                <a:cs typeface="Century Gothic"/>
              </a:rPr>
              <a:t/>
            </a:r>
            <a:br>
              <a:rPr lang="en-US" sz="2200" b="1" dirty="0" smtClean="0">
                <a:latin typeface="Century Gothic"/>
                <a:cs typeface="Century Gothic"/>
              </a:rPr>
            </a:br>
            <a:r>
              <a:rPr lang="en-US" sz="2200" b="1" dirty="0" smtClean="0">
                <a:latin typeface="Century Gothic"/>
                <a:cs typeface="Century Gothic"/>
              </a:rPr>
              <a:t>This only happens once a year.</a:t>
            </a:r>
            <a:br>
              <a:rPr lang="en-US" sz="2200" b="1" dirty="0" smtClean="0">
                <a:latin typeface="Century Gothic"/>
                <a:cs typeface="Century Gothic"/>
              </a:rPr>
            </a:br>
            <a:r>
              <a:rPr lang="en-US" sz="2200" b="1" dirty="0" smtClean="0">
                <a:latin typeface="Century Gothic"/>
                <a:cs typeface="Century Gothic"/>
              </a:rPr>
              <a:t>Hear the crowd clap and cheer!</a:t>
            </a:r>
            <a:br>
              <a:rPr lang="en-US" sz="2200" b="1" dirty="0" smtClean="0">
                <a:latin typeface="Century Gothic"/>
                <a:cs typeface="Century Gothic"/>
              </a:rPr>
            </a:br>
            <a:r>
              <a:rPr lang="en-US" sz="2200" b="1" dirty="0" smtClean="0">
                <a:latin typeface="Century Gothic"/>
                <a:cs typeface="Century Gothic"/>
              </a:rPr>
              <a:t/>
            </a:r>
            <a:br>
              <a:rPr lang="en-US" sz="2200" b="1" dirty="0" smtClean="0">
                <a:latin typeface="Century Gothic"/>
                <a:cs typeface="Century Gothic"/>
              </a:rPr>
            </a:br>
            <a:r>
              <a:rPr lang="en-US" sz="2200" b="1" dirty="0" smtClean="0">
                <a:latin typeface="Century Gothic"/>
                <a:cs typeface="Century Gothic"/>
              </a:rPr>
              <a:t>Look how the cowboys and cowgirls ride in</a:t>
            </a:r>
            <a:br>
              <a:rPr lang="en-US" sz="2200" b="1" dirty="0" smtClean="0">
                <a:latin typeface="Century Gothic"/>
                <a:cs typeface="Century Gothic"/>
              </a:rPr>
            </a:br>
            <a:r>
              <a:rPr lang="en-US" sz="2200" b="1" dirty="0" smtClean="0">
                <a:latin typeface="Century Gothic"/>
                <a:cs typeface="Century Gothic"/>
              </a:rPr>
              <a:t>Watch the Grand Entry; let’s see who will win!</a:t>
            </a:r>
            <a:br>
              <a:rPr lang="en-US" sz="2200" b="1" dirty="0" smtClean="0">
                <a:latin typeface="Century Gothic"/>
                <a:cs typeface="Century Gothic"/>
              </a:rPr>
            </a:br>
            <a:r>
              <a:rPr lang="en-US" sz="2200" b="1" dirty="0" smtClean="0">
                <a:latin typeface="Century Gothic"/>
                <a:cs typeface="Century Gothic"/>
              </a:rPr>
              <a:t/>
            </a:r>
            <a:br>
              <a:rPr lang="en-US" sz="2200" b="1" dirty="0" smtClean="0">
                <a:latin typeface="Century Gothic"/>
                <a:cs typeface="Century Gothic"/>
              </a:rPr>
            </a:br>
            <a:r>
              <a:rPr lang="en-US" sz="2800" dirty="0" smtClean="0"/>
              <a:t> </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nam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70" y="0"/>
            <a:ext cx="7304619" cy="4620711"/>
          </a:xfrm>
          <a:prstGeom prst="rect">
            <a:avLst/>
          </a:prstGeom>
        </p:spPr>
      </p:pic>
      <p:sp>
        <p:nvSpPr>
          <p:cNvPr id="2" name="Title 1"/>
          <p:cNvSpPr>
            <a:spLocks noGrp="1"/>
          </p:cNvSpPr>
          <p:nvPr>
            <p:ph type="title"/>
          </p:nvPr>
        </p:nvSpPr>
        <p:spPr>
          <a:xfrm>
            <a:off x="1242212" y="3970686"/>
            <a:ext cx="8229600" cy="2741184"/>
          </a:xfrm>
        </p:spPr>
        <p:txBody>
          <a:bodyPr>
            <a:normAutofit/>
          </a:bodyPr>
          <a:lstStyle/>
          <a:p>
            <a:pPr algn="l"/>
            <a:r>
              <a:rPr lang="en-US" sz="2000" b="1" dirty="0" smtClean="0">
                <a:latin typeface="Century Gothic"/>
                <a:cs typeface="Century Gothic"/>
              </a:rPr>
              <a:t>Barrel racing begins, as the crowd takes their seats</a:t>
            </a:r>
            <a:br>
              <a:rPr lang="en-US" sz="2000" b="1" dirty="0" smtClean="0">
                <a:latin typeface="Century Gothic"/>
                <a:cs typeface="Century Gothic"/>
              </a:rPr>
            </a:br>
            <a:r>
              <a:rPr lang="en-US" sz="2000" b="1" dirty="0" smtClean="0">
                <a:latin typeface="Century Gothic"/>
                <a:cs typeface="Century Gothic"/>
              </a:rPr>
              <a:t>And cheers them on by stomping their feet.</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The cowgirls kick, as their horses fly,</a:t>
            </a:r>
            <a:br>
              <a:rPr lang="en-US" sz="2000" b="1" dirty="0" smtClean="0">
                <a:latin typeface="Century Gothic"/>
                <a:cs typeface="Century Gothic"/>
              </a:rPr>
            </a:br>
            <a:r>
              <a:rPr lang="en-US" sz="2000" b="1" dirty="0" smtClean="0">
                <a:latin typeface="Century Gothic"/>
                <a:cs typeface="Century Gothic"/>
              </a:rPr>
              <a:t>Around three barrels, under the bright sky.</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A sport like this takes great skill and balance,</a:t>
            </a:r>
            <a:br>
              <a:rPr lang="en-US" sz="2000" b="1" dirty="0" smtClean="0">
                <a:latin typeface="Century Gothic"/>
                <a:cs typeface="Century Gothic"/>
              </a:rPr>
            </a:br>
            <a:r>
              <a:rPr lang="en-US" sz="2000" b="1" dirty="0" smtClean="0">
                <a:latin typeface="Century Gothic"/>
                <a:cs typeface="Century Gothic"/>
              </a:rPr>
              <a:t>To show off all the cowgirl’s talent!</a:t>
            </a:r>
            <a:endParaRPr lang="en-US" sz="2000" b="1" dirty="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name-1-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170" y="0"/>
            <a:ext cx="6180830" cy="6858000"/>
          </a:xfrm>
          <a:prstGeom prst="rect">
            <a:avLst/>
          </a:prstGeom>
        </p:spPr>
      </p:pic>
      <p:sp>
        <p:nvSpPr>
          <p:cNvPr id="2" name="Title 1"/>
          <p:cNvSpPr>
            <a:spLocks noGrp="1"/>
          </p:cNvSpPr>
          <p:nvPr>
            <p:ph type="title"/>
          </p:nvPr>
        </p:nvSpPr>
        <p:spPr>
          <a:xfrm>
            <a:off x="184885" y="201558"/>
            <a:ext cx="6327937" cy="2922586"/>
          </a:xfrm>
        </p:spPr>
        <p:txBody>
          <a:bodyPr>
            <a:normAutofit/>
          </a:bodyPr>
          <a:lstStyle/>
          <a:p>
            <a:pPr algn="l"/>
            <a:r>
              <a:rPr lang="en-US" sz="2000" b="1" dirty="0" smtClean="0">
                <a:latin typeface="Century Gothic"/>
                <a:cs typeface="Century Gothic"/>
              </a:rPr>
              <a:t>Out the chute the cowboy’s horse runs</a:t>
            </a:r>
            <a:br>
              <a:rPr lang="en-US" sz="2000" b="1" dirty="0" smtClean="0">
                <a:latin typeface="Century Gothic"/>
                <a:cs typeface="Century Gothic"/>
              </a:rPr>
            </a:br>
            <a:r>
              <a:rPr lang="en-US" sz="2000" b="1" dirty="0" smtClean="0">
                <a:latin typeface="Century Gothic"/>
                <a:cs typeface="Century Gothic"/>
              </a:rPr>
              <a:t>Rope in hand, the timers begun,</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Chasing the calf through the arena,</a:t>
            </a:r>
            <a:br>
              <a:rPr lang="en-US" sz="2000" b="1" dirty="0" smtClean="0">
                <a:latin typeface="Century Gothic"/>
                <a:cs typeface="Century Gothic"/>
              </a:rPr>
            </a:br>
            <a:r>
              <a:rPr lang="en-US" sz="2000" b="1" dirty="0" smtClean="0">
                <a:latin typeface="Century Gothic"/>
                <a:cs typeface="Century Gothic"/>
              </a:rPr>
              <a:t>Swinging the rope like nobody has seen </a:t>
            </a:r>
            <a:r>
              <a:rPr lang="en-US" sz="2000" b="1" dirty="0" err="1" smtClean="0">
                <a:latin typeface="Century Gothic"/>
                <a:cs typeface="Century Gothic"/>
              </a:rPr>
              <a:t>ya</a:t>
            </a:r>
            <a:r>
              <a:rPr lang="en-US" sz="2000" b="1" dirty="0" smtClean="0">
                <a:latin typeface="Century Gothic"/>
                <a:cs typeface="Century Gothic"/>
              </a:rPr>
              <a:t>’,</a:t>
            </a:r>
            <a:r>
              <a:rPr lang="en-US" sz="2000" b="1" dirty="0">
                <a:latin typeface="Century Gothic"/>
                <a:cs typeface="Century Gothic"/>
              </a:rPr>
              <a:t/>
            </a:r>
            <a:br>
              <a:rPr lang="en-US" sz="2000" b="1" dirty="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Catching the head and jumping off quick</a:t>
            </a:r>
            <a:br>
              <a:rPr lang="en-US" sz="2000" b="1" dirty="0" smtClean="0">
                <a:latin typeface="Century Gothic"/>
                <a:cs typeface="Century Gothic"/>
              </a:rPr>
            </a:br>
            <a:r>
              <a:rPr lang="en-US" sz="2000" b="1" dirty="0" smtClean="0">
                <a:latin typeface="Century Gothic"/>
                <a:cs typeface="Century Gothic"/>
              </a:rPr>
              <a:t>To flank the calf down and tie with no kicks!</a:t>
            </a:r>
            <a:endParaRPr lang="en-US" sz="4000" b="1" dirty="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2385923"/>
          </a:xfrm>
        </p:spPr>
        <p:txBody>
          <a:bodyPr>
            <a:normAutofit fontScale="90000"/>
          </a:bodyPr>
          <a:lstStyle/>
          <a:p>
            <a:pPr algn="l"/>
            <a:r>
              <a:rPr lang="en-US" sz="2000" b="1" dirty="0" smtClean="0">
                <a:latin typeface="Century Gothic"/>
                <a:cs typeface="Century Gothic"/>
              </a:rPr>
              <a:t>Look down the arena and what do you see?</a:t>
            </a:r>
            <a:br>
              <a:rPr lang="en-US" sz="2000" b="1" dirty="0" smtClean="0">
                <a:latin typeface="Century Gothic"/>
                <a:cs typeface="Century Gothic"/>
              </a:rPr>
            </a:br>
            <a:r>
              <a:rPr lang="en-US" sz="2000" b="1" dirty="0" smtClean="0">
                <a:latin typeface="Century Gothic"/>
                <a:cs typeface="Century Gothic"/>
              </a:rPr>
              <a:t>But a bull-dogging rider coming straight at me!</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The steer is a running with cowboys penned in</a:t>
            </a:r>
            <a:br>
              <a:rPr lang="en-US" sz="2000" b="1" dirty="0" smtClean="0">
                <a:latin typeface="Century Gothic"/>
                <a:cs typeface="Century Gothic"/>
              </a:rPr>
            </a:br>
            <a:r>
              <a:rPr lang="en-US" sz="2000" b="1" dirty="0" smtClean="0">
                <a:latin typeface="Century Gothic"/>
                <a:cs typeface="Century Gothic"/>
              </a:rPr>
              <a:t>Slipping from his horse, one jumps on him!</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Screeching on the breaks with his boots out front</a:t>
            </a:r>
            <a:br>
              <a:rPr lang="en-US" sz="2000" b="1" dirty="0" smtClean="0">
                <a:latin typeface="Century Gothic"/>
                <a:cs typeface="Century Gothic"/>
              </a:rPr>
            </a:br>
            <a:r>
              <a:rPr lang="en-US" sz="2000" b="1" dirty="0" smtClean="0">
                <a:latin typeface="Century Gothic"/>
                <a:cs typeface="Century Gothic"/>
              </a:rPr>
              <a:t>Then rolling that cow until his body just slumps.</a:t>
            </a:r>
            <a:endParaRPr lang="en-US" sz="2000" b="1" dirty="0">
              <a:latin typeface="Century Gothic"/>
              <a:cs typeface="Century Gothic"/>
            </a:endParaRPr>
          </a:p>
        </p:txBody>
      </p:sp>
      <p:pic>
        <p:nvPicPr>
          <p:cNvPr id="4" name="Picture 3" descr="filename-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2700872"/>
            <a:ext cx="8686799" cy="41974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name-1-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43334" y="141090"/>
            <a:ext cx="5200666" cy="4755764"/>
          </a:xfrm>
          <a:prstGeom prst="rect">
            <a:avLst/>
          </a:prstGeom>
        </p:spPr>
      </p:pic>
      <p:sp>
        <p:nvSpPr>
          <p:cNvPr id="2" name="Title 1"/>
          <p:cNvSpPr>
            <a:spLocks noGrp="1"/>
          </p:cNvSpPr>
          <p:nvPr>
            <p:ph type="title"/>
          </p:nvPr>
        </p:nvSpPr>
        <p:spPr>
          <a:xfrm>
            <a:off x="342678" y="3502712"/>
            <a:ext cx="7155955" cy="2906821"/>
          </a:xfrm>
        </p:spPr>
        <p:txBody>
          <a:bodyPr>
            <a:normAutofit/>
          </a:bodyPr>
          <a:lstStyle/>
          <a:p>
            <a:pPr algn="l"/>
            <a:r>
              <a:rPr lang="en-US" sz="2000" b="1" dirty="0" smtClean="0">
                <a:latin typeface="Century Gothic"/>
                <a:cs typeface="Century Gothic"/>
              </a:rPr>
              <a:t>The next wild ride you’d be waiting to see</a:t>
            </a:r>
            <a:br>
              <a:rPr lang="en-US" sz="2000" b="1" dirty="0" smtClean="0">
                <a:latin typeface="Century Gothic"/>
                <a:cs typeface="Century Gothic"/>
              </a:rPr>
            </a:br>
            <a:r>
              <a:rPr lang="en-US" sz="2000" b="1" dirty="0" smtClean="0">
                <a:latin typeface="Century Gothic"/>
                <a:cs typeface="Century Gothic"/>
              </a:rPr>
              <a:t>Is the cowboy and the bronc running free.</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Holding that saddle with a hand in the air</a:t>
            </a:r>
            <a:br>
              <a:rPr lang="en-US" sz="2000" b="1" dirty="0" smtClean="0">
                <a:latin typeface="Century Gothic"/>
                <a:cs typeface="Century Gothic"/>
              </a:rPr>
            </a:br>
            <a:r>
              <a:rPr lang="en-US" sz="2000" b="1" dirty="0" smtClean="0">
                <a:latin typeface="Century Gothic"/>
                <a:cs typeface="Century Gothic"/>
              </a:rPr>
              <a:t>The spurs are a kicking and the bronc doesn’t care.</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With the jumping and the spins and just holding on tight</a:t>
            </a:r>
            <a:br>
              <a:rPr lang="en-US" sz="2000" b="1" dirty="0" smtClean="0">
                <a:latin typeface="Century Gothic"/>
                <a:cs typeface="Century Gothic"/>
              </a:rPr>
            </a:br>
            <a:r>
              <a:rPr lang="en-US" sz="2000" b="1" dirty="0" smtClean="0">
                <a:latin typeface="Century Gothic"/>
                <a:cs typeface="Century Gothic"/>
              </a:rPr>
              <a:t>You’d think that the cowboy would be scared for his life!</a:t>
            </a:r>
            <a:endParaRPr lang="en-US" sz="2000" b="1" dirty="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name-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29946" y="1068256"/>
            <a:ext cx="5314053" cy="5608342"/>
          </a:xfrm>
          <a:prstGeom prst="rect">
            <a:avLst/>
          </a:prstGeom>
        </p:spPr>
      </p:pic>
      <p:sp>
        <p:nvSpPr>
          <p:cNvPr id="2" name="Title 1"/>
          <p:cNvSpPr>
            <a:spLocks noGrp="1"/>
          </p:cNvSpPr>
          <p:nvPr>
            <p:ph type="title"/>
          </p:nvPr>
        </p:nvSpPr>
        <p:spPr>
          <a:xfrm>
            <a:off x="158609" y="110960"/>
            <a:ext cx="6574034" cy="2932561"/>
          </a:xfrm>
        </p:spPr>
        <p:txBody>
          <a:bodyPr>
            <a:normAutofit/>
          </a:bodyPr>
          <a:lstStyle/>
          <a:p>
            <a:pPr algn="l"/>
            <a:r>
              <a:rPr lang="en-US" sz="2000" b="1" dirty="0" smtClean="0">
                <a:latin typeface="Century Gothic"/>
                <a:cs typeface="Century Gothic"/>
              </a:rPr>
              <a:t>Don’t blink or you may not see</a:t>
            </a:r>
            <a:br>
              <a:rPr lang="en-US" sz="2000" b="1" dirty="0" smtClean="0">
                <a:latin typeface="Century Gothic"/>
                <a:cs typeface="Century Gothic"/>
              </a:rPr>
            </a:br>
            <a:r>
              <a:rPr lang="en-US" sz="2000" b="1" dirty="0" smtClean="0">
                <a:latin typeface="Century Gothic"/>
                <a:cs typeface="Century Gothic"/>
              </a:rPr>
              <a:t>Bull riding in action, is the place to be</a:t>
            </a:r>
            <a:br>
              <a:rPr lang="en-US" sz="2000" b="1" dirty="0" smtClean="0">
                <a:latin typeface="Century Gothic"/>
                <a:cs typeface="Century Gothic"/>
              </a:rPr>
            </a:br>
            <a:r>
              <a:rPr lang="en-US" sz="2000" b="1" dirty="0" smtClean="0">
                <a:latin typeface="Century Gothic"/>
                <a:cs typeface="Century Gothic"/>
              </a:rPr>
              <a:t>.</a:t>
            </a:r>
            <a:br>
              <a:rPr lang="en-US" sz="2000" b="1" dirty="0" smtClean="0">
                <a:latin typeface="Century Gothic"/>
                <a:cs typeface="Century Gothic"/>
              </a:rPr>
            </a:br>
            <a:r>
              <a:rPr lang="en-US" sz="2000" b="1" dirty="0" smtClean="0">
                <a:latin typeface="Century Gothic"/>
                <a:cs typeface="Century Gothic"/>
              </a:rPr>
              <a:t>The cowboy hangs on, holding tight with one hand,</a:t>
            </a:r>
            <a:br>
              <a:rPr lang="en-US" sz="2000" b="1" dirty="0" smtClean="0">
                <a:latin typeface="Century Gothic"/>
                <a:cs typeface="Century Gothic"/>
              </a:rPr>
            </a:br>
            <a:r>
              <a:rPr lang="en-US" sz="2000" b="1" dirty="0" smtClean="0">
                <a:latin typeface="Century Gothic"/>
                <a:cs typeface="Century Gothic"/>
              </a:rPr>
              <a:t>Hoping he does not hit the sand.</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smtClean="0">
                <a:latin typeface="Century Gothic"/>
                <a:cs typeface="Century Gothic"/>
              </a:rPr>
              <a:t>Eight seconds later, when the buzzer sounds, </a:t>
            </a:r>
            <a:br>
              <a:rPr lang="en-US" sz="2000" b="1" dirty="0" smtClean="0">
                <a:latin typeface="Century Gothic"/>
                <a:cs typeface="Century Gothic"/>
              </a:rPr>
            </a:br>
            <a:r>
              <a:rPr lang="en-US" sz="2000" b="1" dirty="0" smtClean="0">
                <a:latin typeface="Century Gothic"/>
                <a:cs typeface="Century Gothic"/>
              </a:rPr>
              <a:t>The rider jumps and runs off the battle ground.</a:t>
            </a:r>
            <a:endParaRPr lang="en-US" sz="2000" b="1" dirty="0">
              <a:latin typeface="Century Gothic"/>
              <a:cs typeface="Century Gothic"/>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15009</TotalTime>
  <Words>665</Words>
  <Application>Microsoft Macintosh PowerPoint</Application>
  <PresentationFormat>On-screen Show (4:3)</PresentationFormat>
  <Paragraphs>76</Paragraphs>
  <Slides>18</Slides>
  <Notes>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LET’S RODEO!</vt:lpstr>
      <vt:lpstr>PowerPoint Presentation</vt:lpstr>
      <vt:lpstr>Dedicated to…</vt:lpstr>
      <vt:lpstr>Do you want to know about the rodeo?  This only happens once a year. Hear the crowd clap and cheer!  Look how the cowboys and cowgirls ride in Watch the Grand Entry; let’s see who will win!    </vt:lpstr>
      <vt:lpstr>Barrel racing begins, as the crowd takes their seats And cheers them on by stomping their feet.  The cowgirls kick, as their horses fly, Around three barrels, under the bright sky.  A sport like this takes great skill and balance, To show off all the cowgirl’s talent!</vt:lpstr>
      <vt:lpstr>Out the chute the cowboy’s horse runs Rope in hand, the timers begun,  Chasing the calf through the arena, Swinging the rope like nobody has seen ya’,  Catching the head and jumping off quick To flank the calf down and tie with no kicks!</vt:lpstr>
      <vt:lpstr>Look down the arena and what do you see? But a bull-dogging rider coming straight at me!  The steer is a running with cowboys penned in Slipping from his horse, one jumps on him!  Screeching on the breaks with his boots out front Then rolling that cow until his body just slumps.</vt:lpstr>
      <vt:lpstr>The next wild ride you’d be waiting to see Is the cowboy and the bronc running free.  Holding that saddle with a hand in the air The spurs are a kicking and the bronc doesn’t care.  With the jumping and the spins and just holding on tight You’d think that the cowboy would be scared for his life!</vt:lpstr>
      <vt:lpstr>Don’t blink or you may not see Bull riding in action, is the place to be . The cowboy hangs on, holding tight with one hand, Hoping he does not hit the sand.  Eight seconds later, when the buzzer sounds,  The rider jumps and runs off the battle ground.</vt:lpstr>
      <vt:lpstr>When the header nods, the chute is open, Out the steer runs with the header roping.  The team swings their ropes round-and-round The steer is caught and no one makes a sound.  It’s time for the heeler to take his ring Hooking those hooves, pull tight that swing!</vt:lpstr>
      <vt:lpstr>Just like any other event  Bareback can be very intense!  With no saddle, riders hold on tight, As they are in for a very big fight.  Just like saddle broncs go round-and-round,  The cowboy riding bareback, will soon hit the ground.  </vt:lpstr>
      <vt:lpstr>Before you know it, it’s the half time show When the drill team enters, with a glitter-and-a-glow.  With the flags flying high, and music in the air,  The riders come in with a special flair.  The patterns you see take great practice and skill You’ll be amazed by the horse and rider’s will.</vt:lpstr>
      <vt:lpstr>In-between these exciting events, during the half time show, The announcer introduces the queen of the rodeo.  Along with the queen is her court, on which she leans, For a year of volunteering and work to be seen,   Wearing crowns on hats and sparkly shirts, Down to belt buckle jeans and boots without dirt.</vt:lpstr>
      <vt:lpstr>What is the cause of all the laughter I hear? Why, the rodeo clown has now appeared!  A funny looking man with a big hat and overalls Entertains the crowd with a holler and a call!  With skits and jokes that make us crack, I sure hope next year he’s back!</vt:lpstr>
      <vt:lpstr>Many good smells come to my nose, The hustle and bustle does not slow.  As the crowd retreats for the yummy food That will put us all in a good mood.  Eating corn-on-the-cob, funnel cake, and snow cones; So many choices, if I only had these at home.</vt:lpstr>
      <vt:lpstr>At the end of the day, when the rodeo is through,  You’ll hear the music playing, Happy Trails to You.  The fun may be over, but there really is more It will be back in a year, FOR SURE!  Tell your family and friends, and then mark the time and date, So this way, next year, you won’t miss it or be late!</vt:lpstr>
      <vt:lpstr>About the Author &amp; Illustrator</vt:lpstr>
      <vt:lpstr>Additional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Rodeo Way</dc:title>
  <dc:creator>Taylor Pearce</dc:creator>
  <cp:lastModifiedBy>Dawn Pearce</cp:lastModifiedBy>
  <cp:revision>171</cp:revision>
  <cp:lastPrinted>2015-04-10T14:11:26Z</cp:lastPrinted>
  <dcterms:created xsi:type="dcterms:W3CDTF">2015-05-26T22:41:23Z</dcterms:created>
  <dcterms:modified xsi:type="dcterms:W3CDTF">2015-11-11T23:25:28Z</dcterms:modified>
</cp:coreProperties>
</file>